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6" r:id="rId7"/>
    <p:sldId id="26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660"/>
  </p:normalViewPr>
  <p:slideViewPr>
    <p:cSldViewPr>
      <p:cViewPr>
        <p:scale>
          <a:sx n="70" d="100"/>
          <a:sy n="70" d="100"/>
        </p:scale>
        <p:origin x="-486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0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3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9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4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0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6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0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2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6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CF39-5A47-4A27-87A4-639BE53904B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0561B-7A1C-45E7-913F-9A71DD4E8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63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Психологическая подготовка обучающихся к ГВЭ  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528644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Психологическая готовность </a:t>
            </a:r>
            <a:r>
              <a:rPr lang="ru-RU" dirty="0" smtClean="0">
                <a:solidFill>
                  <a:srgbClr val="FFFF00"/>
                </a:solidFill>
              </a:rPr>
              <a:t>– это определенный эмоциональный </a:t>
            </a:r>
            <a:r>
              <a:rPr lang="ru-RU" b="1" dirty="0" smtClean="0">
                <a:solidFill>
                  <a:srgbClr val="FFFF00"/>
                </a:solidFill>
              </a:rPr>
              <a:t>«настрой», </a:t>
            </a:r>
            <a:r>
              <a:rPr lang="ru-RU" dirty="0" smtClean="0">
                <a:solidFill>
                  <a:srgbClr val="FFFF00"/>
                </a:solidFill>
              </a:rPr>
              <a:t>внутренняя </a:t>
            </a:r>
            <a:r>
              <a:rPr lang="ru-RU" b="1" dirty="0" smtClean="0">
                <a:solidFill>
                  <a:srgbClr val="FFFF00"/>
                </a:solidFill>
              </a:rPr>
              <a:t>психологическая</a:t>
            </a:r>
            <a:r>
              <a:rPr lang="ru-RU" dirty="0" smtClean="0">
                <a:solidFill>
                  <a:srgbClr val="FFFF00"/>
                </a:solidFill>
              </a:rPr>
              <a:t> настроенность на определенное поведение, ориентированность на целесообразные действия ,актуализация и приспособление возможностей личности для успешных действий в ситуации сдачи ЭКЗАМЕНОВ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Понятие </a:t>
            </a:r>
            <a:r>
              <a:rPr lang="ru-RU" b="1" dirty="0" smtClean="0">
                <a:solidFill>
                  <a:srgbClr val="FFFF00"/>
                </a:solidFill>
              </a:rPr>
              <a:t>« готовность к ГВЭ» </a:t>
            </a:r>
            <a:r>
              <a:rPr lang="ru-RU" dirty="0" smtClean="0">
                <a:solidFill>
                  <a:srgbClr val="FFFF00"/>
                </a:solidFill>
              </a:rPr>
              <a:t>раскрыты через структурные компоненты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536504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Познавательный</a:t>
            </a:r>
          </a:p>
          <a:p>
            <a:r>
              <a:rPr lang="ru-RU" sz="3500" b="1" dirty="0" smtClean="0">
                <a:solidFill>
                  <a:srgbClr val="FFFF00"/>
                </a:solidFill>
              </a:rPr>
              <a:t>Высокая мобильность, умение переключать внимание; высокий уровень организации деятельности; высокая и устойчивая работоспособность; высокий уровень концентрации внимания, произвольности; структурированность мышления; </a:t>
            </a:r>
            <a:r>
              <a:rPr lang="ru-RU" sz="3500" b="1" dirty="0" err="1" smtClean="0">
                <a:solidFill>
                  <a:srgbClr val="FFFF00"/>
                </a:solidFill>
              </a:rPr>
              <a:t>сформированности</a:t>
            </a:r>
            <a:r>
              <a:rPr lang="ru-RU" sz="3500" b="1" dirty="0" smtClean="0">
                <a:solidFill>
                  <a:srgbClr val="FFFF00"/>
                </a:solidFill>
              </a:rPr>
              <a:t> внутреннего плана  действий</a:t>
            </a:r>
          </a:p>
          <a:p>
            <a:r>
              <a:rPr lang="ru-RU" sz="3500" b="1" u="sng" dirty="0" smtClean="0">
                <a:solidFill>
                  <a:srgbClr val="FF0000"/>
                </a:solidFill>
              </a:rPr>
              <a:t>Личностный </a:t>
            </a:r>
          </a:p>
          <a:p>
            <a:r>
              <a:rPr lang="ru-RU" sz="3500" b="1" dirty="0" smtClean="0">
                <a:solidFill>
                  <a:srgbClr val="FFFF00"/>
                </a:solidFill>
              </a:rPr>
              <a:t>Наличие сформированного представления о ГВЭ, адекватного действительности; адекватная самооценка; самостоятельность мышления и действий</a:t>
            </a:r>
          </a:p>
          <a:p>
            <a:r>
              <a:rPr lang="ru-RU" sz="3500" b="1" u="sng" dirty="0" smtClean="0">
                <a:solidFill>
                  <a:srgbClr val="FF0000"/>
                </a:solidFill>
              </a:rPr>
              <a:t>Процессуальный </a:t>
            </a:r>
            <a:endParaRPr lang="ru-RU" sz="3500" b="1" dirty="0" smtClean="0">
              <a:solidFill>
                <a:srgbClr val="FF0000"/>
              </a:solidFill>
            </a:endParaRPr>
          </a:p>
          <a:p>
            <a:r>
              <a:rPr lang="ru-RU" sz="3500" b="1" dirty="0" smtClean="0">
                <a:solidFill>
                  <a:srgbClr val="FFFF00"/>
                </a:solidFill>
              </a:rPr>
              <a:t>Ознакомление с процедурой  ГВЭ ( пробное тестирование) навыки работы с тестовыми </a:t>
            </a:r>
            <a:r>
              <a:rPr lang="ru-RU" sz="3500" b="1" dirty="0" err="1" smtClean="0">
                <a:solidFill>
                  <a:srgbClr val="FFFF00"/>
                </a:solidFill>
              </a:rPr>
              <a:t>материлами</a:t>
            </a:r>
            <a:r>
              <a:rPr lang="ru-RU" sz="3500" b="1" dirty="0" smtClean="0">
                <a:solidFill>
                  <a:srgbClr val="FFFF00"/>
                </a:solidFill>
              </a:rPr>
              <a:t>; умение устанавливать контакты с незнакомыми людьми в незнакомой обстановке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26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 течении подготовки и во время прохождения обучающимися процедуры </a:t>
            </a:r>
            <a:r>
              <a:rPr lang="ru-RU" b="1" dirty="0" smtClean="0">
                <a:solidFill>
                  <a:srgbClr val="FFFF00"/>
                </a:solidFill>
              </a:rPr>
              <a:t>ГВЭ</a:t>
            </a:r>
            <a:r>
              <a:rPr lang="ru-RU" dirty="0" smtClean="0">
                <a:solidFill>
                  <a:srgbClr val="FFFF00"/>
                </a:solidFill>
              </a:rPr>
              <a:t>, могут возникать некоторые трудности.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 целом их принято классифицировать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406129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. Познавательные трудности</a:t>
            </a:r>
            <a:r>
              <a:rPr lang="ru-RU" sz="2400" dirty="0" smtClean="0">
                <a:solidFill>
                  <a:srgbClr val="FFFF00"/>
                </a:solidFill>
              </a:rPr>
              <a:t>, связанные с недостаточной </a:t>
            </a:r>
            <a:r>
              <a:rPr lang="ru-RU" sz="2400" dirty="0" err="1" smtClean="0">
                <a:solidFill>
                  <a:srgbClr val="FFFF00"/>
                </a:solidFill>
              </a:rPr>
              <a:t>сформированностью</a:t>
            </a:r>
            <a:r>
              <a:rPr lang="ru-RU" sz="2400" dirty="0" smtClean="0">
                <a:solidFill>
                  <a:srgbClr val="FFFF00"/>
                </a:solidFill>
              </a:rPr>
              <a:t> некоторых учебных компонентов 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-</a:t>
            </a:r>
            <a:r>
              <a:rPr lang="ru-RU" sz="2400" dirty="0" smtClean="0">
                <a:solidFill>
                  <a:srgbClr val="FFFF00"/>
                </a:solidFill>
              </a:rPr>
              <a:t> недостаточный объем знаний, недостаточный уровень </a:t>
            </a:r>
            <a:r>
              <a:rPr lang="ru-RU" sz="2400" dirty="0" err="1" smtClean="0">
                <a:solidFill>
                  <a:srgbClr val="FFFF00"/>
                </a:solidFill>
              </a:rPr>
              <a:t>сформированности</a:t>
            </a:r>
            <a:r>
              <a:rPr lang="ru-RU" sz="2400" dirty="0" smtClean="0">
                <a:solidFill>
                  <a:srgbClr val="FFFF00"/>
                </a:solidFill>
              </a:rPr>
              <a:t> некоторых учебных навыков работы с текстовыми заданиями;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-</a:t>
            </a:r>
            <a:r>
              <a:rPr lang="ru-RU" sz="2400" dirty="0" smtClean="0">
                <a:solidFill>
                  <a:srgbClr val="FFFF00"/>
                </a:solidFill>
              </a:rPr>
              <a:t> неспособность оперировать системой учебных понятий предмета, содержанием учебного материала;</a:t>
            </a: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smtClean="0">
                <a:solidFill>
                  <a:srgbClr val="FF0000"/>
                </a:solidFill>
              </a:rPr>
              <a:t>трудности прежде всего связанные с результативностью учебы в школе</a:t>
            </a:r>
            <a:r>
              <a:rPr lang="ru-RU" sz="2400" dirty="0" smtClean="0">
                <a:solidFill>
                  <a:srgbClr val="FFFF00"/>
                </a:solidFill>
              </a:rPr>
              <a:t>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.личностные трудности  </a:t>
            </a:r>
            <a:r>
              <a:rPr lang="ru-RU" sz="2400" dirty="0" smtClean="0">
                <a:solidFill>
                  <a:srgbClr val="FFFF00"/>
                </a:solidFill>
              </a:rPr>
              <a:t>( обусловленные личностными особенностями - неадекватная самооценка, темп деятельности, специфика мышления и т.д.)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>
                <a:solidFill>
                  <a:srgbClr val="FF0000"/>
                </a:solidFill>
              </a:rPr>
              <a:t>.процессуальные трудности </a:t>
            </a:r>
            <a:r>
              <a:rPr lang="ru-RU" sz="2400" dirty="0" smtClean="0">
                <a:solidFill>
                  <a:srgbClr val="FFFF00"/>
                </a:solidFill>
              </a:rPr>
              <a:t>( связанные с процедурой </a:t>
            </a:r>
            <a:r>
              <a:rPr lang="ru-RU" sz="2400" b="1" dirty="0" smtClean="0">
                <a:solidFill>
                  <a:srgbClr val="FFFF00"/>
                </a:solidFill>
              </a:rPr>
              <a:t>ГВЭ; </a:t>
            </a:r>
            <a:r>
              <a:rPr lang="ru-RU" sz="2400" dirty="0" smtClean="0">
                <a:solidFill>
                  <a:srgbClr val="FFFF00"/>
                </a:solidFill>
              </a:rPr>
              <a:t>недостаточная осведомленность относительно правил прохождения </a:t>
            </a:r>
            <a:r>
              <a:rPr lang="ru-RU" sz="2400" b="1" dirty="0" smtClean="0">
                <a:solidFill>
                  <a:srgbClr val="FFFF00"/>
                </a:solidFill>
              </a:rPr>
              <a:t>ГВЭ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260648"/>
            <a:ext cx="6400800" cy="720080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Классификация трудностей</a:t>
            </a:r>
          </a:p>
          <a:p>
            <a:endParaRPr lang="ru-RU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этом надо помнить, что приведенная классификация затруднений неполна, она отражает тех учеников, которые  </a:t>
            </a:r>
            <a:r>
              <a:rPr lang="ru-RU" smtClean="0"/>
              <a:t>с </a:t>
            </a:r>
            <a:r>
              <a:rPr lang="ru-RU" smtClean="0"/>
              <a:t>наибольшей </a:t>
            </a:r>
            <a:r>
              <a:rPr lang="ru-RU" dirty="0" smtClean="0"/>
              <a:t>вероятностью могут ощутить затруднения во время подготовки и сдачи экзаменов.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77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ДЛЯ ВСЕХ ДЕТЕЙ ВАЖНО ИМЕТЬ ДОВЕРИТЕЛЬНЫЕ ОТНОШЕНИЯ СО ВЗРОСЛЫМИ ( КАК С РОДИТЕЛЯМИ ,ТАК И С  УЧИТЕЛЯМИ)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РАДИ ВЫРАБОТКИ СОБСТВЕННОЙ СТРАТЕГИИ ДЕЙСТВИЙ,ОСОЗНАНИЯ СОБСТВЕННОГО ОБРАЗА УЧЕБНОЙ ДЕЯТЕЛЬНОСТИ И ЛИЧНОСТНЫХ ОСОБЕННОСТЕЙ </a:t>
            </a:r>
            <a:r>
              <a:rPr lang="ru-RU" sz="2800" smtClean="0">
                <a:solidFill>
                  <a:srgbClr val="FFFF00"/>
                </a:solidFill>
              </a:rPr>
              <a:t>И РАЦИОНАЛЬНОГО  ИХ ИСПОЛЬЗОВАНИЯ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УСПЕХОВ НА ЭКЗАМЕНЕ !!!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208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Психологическая подготовка обучающихся к ГВЭ   </vt:lpstr>
      <vt:lpstr>Психологическая готовность – это определенный эмоциональный «настрой», внутренняя психологическая настроенность на определенное поведение, ориентированность на целесообразные действия ,актуализация и приспособление возможностей личности для успешных действий в ситуации сдачи ЭКЗАМЕНОВ</vt:lpstr>
      <vt:lpstr>Понятие « готовность к ГВЭ» раскрыты через структурные компоненты</vt:lpstr>
      <vt:lpstr>В течении подготовки и во время прохождения обучающимися процедуры ГВЭ, могут возникать некоторые трудности.  В целом их принято классифицировать </vt:lpstr>
      <vt:lpstr>         1. Познавательные трудности, связанные с недостаточной сформированностью некоторых учебных компонентов . - недостаточный объем знаний, недостаточный уровень сформированности некоторых учебных навыков работы с текстовыми заданиями; - неспособность оперировать системой учебных понятий предмета, содержанием учебного материала; 2. трудности прежде всего связанные с результативностью учебы в школе; 3.личностные трудности  ( обусловленные личностными особенностями - неадекватная самооценка, темп деятельности, специфика мышления и т.д.) 4.процессуальные трудности ( связанные с процедурой ГВЭ; недостаточная осведомленность относительно правил прохождения ГВЭ.</vt:lpstr>
      <vt:lpstr>При этом надо помнить, что приведенная классификация затруднений неполна, она отражает тех учеников, которые  с наибольшей вероятностью могут ощутить затруднения во время подготовки и сдачи экзаменов.</vt:lpstr>
      <vt:lpstr>ДЛЯ ВСЕХ ДЕТЕЙ ВАЖНО ИМЕТЬ ДОВЕРИТЕЛЬНЫЕ ОТНОШЕНИЯ СО ВЗРОСЛЫМИ ( КАК С РОДИТЕЛЯМИ ,ТАК И С  УЧИТЕЛЯМИ) </vt:lpstr>
      <vt:lpstr>УСПЕХОВ НА ЭКЗАМЕНЕ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 – педагогическая подготовка обучающихся к экзаменам</dc:title>
  <dc:creator>user</dc:creator>
  <cp:lastModifiedBy>user</cp:lastModifiedBy>
  <cp:revision>31</cp:revision>
  <dcterms:created xsi:type="dcterms:W3CDTF">2023-02-13T07:17:53Z</dcterms:created>
  <dcterms:modified xsi:type="dcterms:W3CDTF">2023-05-18T06:39:57Z</dcterms:modified>
</cp:coreProperties>
</file>