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F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BD13-43C6-49F8-B963-DAC61CBC6C8C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5A73-4F78-415E-B64D-E6747B4F1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BD13-43C6-49F8-B963-DAC61CBC6C8C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5A73-4F78-415E-B64D-E6747B4F1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BD13-43C6-49F8-B963-DAC61CBC6C8C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5A73-4F78-415E-B64D-E6747B4F1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BD13-43C6-49F8-B963-DAC61CBC6C8C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5A73-4F78-415E-B64D-E6747B4F1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BD13-43C6-49F8-B963-DAC61CBC6C8C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5A73-4F78-415E-B64D-E6747B4F1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BD13-43C6-49F8-B963-DAC61CBC6C8C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5A73-4F78-415E-B64D-E6747B4F1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BD13-43C6-49F8-B963-DAC61CBC6C8C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5A73-4F78-415E-B64D-E6747B4F1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BD13-43C6-49F8-B963-DAC61CBC6C8C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5A73-4F78-415E-B64D-E6747B4F1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BD13-43C6-49F8-B963-DAC61CBC6C8C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5A73-4F78-415E-B64D-E6747B4F1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BD13-43C6-49F8-B963-DAC61CBC6C8C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5A73-4F78-415E-B64D-E6747B4F1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BD13-43C6-49F8-B963-DAC61CBC6C8C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5A73-4F78-415E-B64D-E6747B4F1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BBD13-43C6-49F8-B963-DAC61CBC6C8C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85A73-4F78-415E-B64D-E6747B4F1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285992"/>
            <a:ext cx="7772400" cy="1470025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Волшебные слова</a:t>
            </a:r>
            <a:endParaRPr lang="ru-RU" sz="8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00826" y="4500570"/>
            <a:ext cx="24288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Lucida Console" pitchFamily="49" charset="0"/>
              </a:rPr>
              <a:t>Выполнила воспитатель </a:t>
            </a:r>
            <a:r>
              <a:rPr lang="ru-RU" sz="2400" dirty="0" err="1" smtClean="0">
                <a:solidFill>
                  <a:schemeClr val="bg1"/>
                </a:solidFill>
                <a:latin typeface="Lucida Console" pitchFamily="49" charset="0"/>
              </a:rPr>
              <a:t>Бабасинова</a:t>
            </a:r>
            <a:r>
              <a:rPr lang="ru-RU" sz="2400" dirty="0" smtClean="0">
                <a:solidFill>
                  <a:schemeClr val="bg1"/>
                </a:solidFill>
                <a:latin typeface="Lucida Console" pitchFamily="49" charset="0"/>
              </a:rPr>
              <a:t> Э.Г.</a:t>
            </a:r>
            <a:endParaRPr lang="ru-RU" sz="2400" dirty="0">
              <a:solidFill>
                <a:schemeClr val="bg1"/>
              </a:solidFill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Завершая занятие ,воспитатель ещё раз обращает внимание детей на то ,как важно быть вежливым</a:t>
            </a:r>
            <a:endParaRPr lang="ru-RU" sz="6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Цели :</a:t>
            </a:r>
            <a:endParaRPr lang="ru-RU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/>
          <a:lstStyle/>
          <a:p>
            <a:pPr>
              <a:buNone/>
              <a:defRPr/>
            </a:pP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развить  желание детей употреблять в своей речи слова вежливого 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обращения;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None/>
              <a:defRPr/>
            </a:pP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2.расширять 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словарный запас 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детей;                     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None/>
              <a:defRPr/>
            </a:pP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3.продолжить 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учить детей уважению и вежливому общению с окружающими 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людьми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ru-RU" sz="6500" b="1" dirty="0">
                <a:solidFill>
                  <a:schemeClr val="tx2"/>
                </a:solidFill>
              </a:rPr>
              <a:t>Нужно знать как дважды два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sz="6500" b="1" dirty="0">
                <a:solidFill>
                  <a:schemeClr val="tx2"/>
                </a:solidFill>
              </a:rPr>
              <a:t>Все волшебные слова.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sz="6500" b="1" dirty="0">
                <a:solidFill>
                  <a:schemeClr val="tx2"/>
                </a:solidFill>
              </a:rPr>
              <a:t>Слова коротенькие эти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sz="6500" b="1" dirty="0">
                <a:solidFill>
                  <a:schemeClr val="tx2"/>
                </a:solidFill>
              </a:rPr>
              <a:t>Повсюду слышатся с утра. 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sz="6500" b="1" dirty="0">
                <a:solidFill>
                  <a:schemeClr val="tx2"/>
                </a:solidFill>
              </a:rPr>
              <a:t>Они живут века на свете.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sz="6500" b="1" dirty="0">
                <a:solidFill>
                  <a:schemeClr val="tx2"/>
                </a:solidFill>
              </a:rPr>
              <a:t>Запомнить их давно пора!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dirty="0">
                <a:solidFill>
                  <a:schemeClr val="tx2"/>
                </a:solidFill>
              </a:rPr>
              <a:t>Слова приветствия:</a:t>
            </a:r>
            <a:r>
              <a:rPr lang="ru-RU" b="1" dirty="0">
                <a:solidFill>
                  <a:schemeClr val="tx2"/>
                </a:solidFill>
              </a:rPr>
              <a:t/>
            </a:r>
            <a:br>
              <a:rPr lang="ru-RU" b="1" dirty="0">
                <a:solidFill>
                  <a:schemeClr val="tx2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43050"/>
            <a:ext cx="8229600" cy="4525963"/>
          </a:xfrm>
        </p:spPr>
        <p:txBody>
          <a:bodyPr/>
          <a:lstStyle/>
          <a:p>
            <a:pPr algn="r">
              <a:buClr>
                <a:schemeClr val="hlink"/>
              </a:buClr>
              <a:buSzPct val="120000"/>
              <a:buNone/>
              <a:defRPr/>
            </a:pP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Здравствуйте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>
              <a:buClr>
                <a:schemeClr val="hlink"/>
              </a:buClr>
              <a:buSzPct val="120000"/>
              <a:buNone/>
              <a:defRPr/>
            </a:pPr>
            <a:r>
              <a:rPr lang="ru-RU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Доброе </a:t>
            </a: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утро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>
              <a:buClr>
                <a:schemeClr val="hlink"/>
              </a:buClr>
              <a:buSzPct val="120000"/>
              <a:buNone/>
              <a:defRPr/>
            </a:pPr>
            <a:r>
              <a:rPr lang="ru-RU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Добрый </a:t>
            </a: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день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>
              <a:buClr>
                <a:schemeClr val="hlink"/>
              </a:buClr>
              <a:buSzPct val="120000"/>
              <a:buNone/>
              <a:defRPr/>
            </a:pPr>
            <a:r>
              <a:rPr lang="ru-RU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Добрый вечер.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d39af475a56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1857364"/>
            <a:ext cx="4018388" cy="257176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Слова вежливости: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Спасибо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Пожалуйста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Извините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До свидания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 Приятного аппетита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Простите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З </a:t>
            </a:r>
            <a:r>
              <a:rPr lang="ru-RU" sz="2800" b="1" dirty="0" smtClean="0">
                <a:solidFill>
                  <a:srgbClr val="00B0F0"/>
                </a:solidFill>
              </a:rPr>
              <a:t>– здоровья, зоркости.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Д </a:t>
            </a:r>
            <a:r>
              <a:rPr lang="ru-RU" sz="2800" b="1" dirty="0" smtClean="0">
                <a:solidFill>
                  <a:srgbClr val="00B0F0"/>
                </a:solidFill>
              </a:rPr>
              <a:t>– добра, доброжелательности, доверия.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Р </a:t>
            </a:r>
            <a:r>
              <a:rPr lang="ru-RU" sz="2800" b="1" dirty="0" smtClean="0">
                <a:solidFill>
                  <a:srgbClr val="00B0F0"/>
                </a:solidFill>
              </a:rPr>
              <a:t>– радости, решительности.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А </a:t>
            </a:r>
            <a:r>
              <a:rPr lang="ru-RU" sz="2800" b="1" dirty="0" smtClean="0">
                <a:solidFill>
                  <a:srgbClr val="00B0F0"/>
                </a:solidFill>
              </a:rPr>
              <a:t>– аккуратности, активности.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В </a:t>
            </a:r>
            <a:r>
              <a:rPr lang="ru-RU" sz="2800" b="1" dirty="0" smtClean="0">
                <a:solidFill>
                  <a:srgbClr val="00B0F0"/>
                </a:solidFill>
              </a:rPr>
              <a:t>– веселья, великодушия.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С </a:t>
            </a:r>
            <a:r>
              <a:rPr lang="ru-RU" sz="2800" b="1" dirty="0" smtClean="0">
                <a:solidFill>
                  <a:srgbClr val="00B0F0"/>
                </a:solidFill>
              </a:rPr>
              <a:t>– счастья, свободы.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Т </a:t>
            </a:r>
            <a:r>
              <a:rPr lang="ru-RU" sz="2800" b="1" dirty="0" smtClean="0">
                <a:solidFill>
                  <a:srgbClr val="00B0F0"/>
                </a:solidFill>
              </a:rPr>
              <a:t>– теплоты, терпения, творчества.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В </a:t>
            </a:r>
            <a:r>
              <a:rPr lang="ru-RU" sz="2800" b="1" dirty="0" smtClean="0">
                <a:solidFill>
                  <a:srgbClr val="00B0F0"/>
                </a:solidFill>
              </a:rPr>
              <a:t>– верности, волшебства.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У </a:t>
            </a:r>
            <a:r>
              <a:rPr lang="ru-RU" sz="2800" b="1" dirty="0" smtClean="0">
                <a:solidFill>
                  <a:srgbClr val="00B0F0"/>
                </a:solidFill>
              </a:rPr>
              <a:t>– уважения, уверенности, улыбок.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Й </a:t>
            </a:r>
            <a:r>
              <a:rPr lang="ru-RU" sz="2800" b="1" dirty="0" smtClean="0">
                <a:solidFill>
                  <a:srgbClr val="00B0F0"/>
                </a:solidFill>
              </a:rPr>
              <a:t>– искренности, изящества.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Т </a:t>
            </a:r>
            <a:r>
              <a:rPr lang="ru-RU" sz="2800" b="1" dirty="0" smtClean="0">
                <a:solidFill>
                  <a:srgbClr val="00B0F0"/>
                </a:solidFill>
              </a:rPr>
              <a:t>– таланта, трудолюбия.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Е </a:t>
            </a:r>
            <a:r>
              <a:rPr lang="ru-RU" sz="2800" b="1" dirty="0" smtClean="0">
                <a:solidFill>
                  <a:srgbClr val="00B0F0"/>
                </a:solidFill>
              </a:rPr>
              <a:t>– естественности.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Будьте внимательны!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229600" cy="4525963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ru-RU" sz="4000" dirty="0">
                <a:solidFill>
                  <a:srgbClr val="00B050"/>
                </a:solidFill>
              </a:rPr>
              <a:t>Встретил Витю я соседа…</a:t>
            </a:r>
          </a:p>
          <a:p>
            <a:pPr>
              <a:buNone/>
              <a:defRPr/>
            </a:pPr>
            <a:r>
              <a:rPr lang="ru-RU" sz="4000" dirty="0">
                <a:solidFill>
                  <a:srgbClr val="00B050"/>
                </a:solidFill>
              </a:rPr>
              <a:t>Встреча грустная была:</a:t>
            </a:r>
          </a:p>
          <a:p>
            <a:pPr>
              <a:buNone/>
              <a:defRPr/>
            </a:pPr>
            <a:r>
              <a:rPr lang="ru-RU" sz="4000" dirty="0">
                <a:solidFill>
                  <a:srgbClr val="00B050"/>
                </a:solidFill>
              </a:rPr>
              <a:t>На меня он, как торпеда,</a:t>
            </a:r>
          </a:p>
          <a:p>
            <a:pPr>
              <a:buNone/>
              <a:defRPr/>
            </a:pPr>
            <a:r>
              <a:rPr lang="ru-RU" sz="4000" dirty="0">
                <a:solidFill>
                  <a:srgbClr val="00B050"/>
                </a:solidFill>
              </a:rPr>
              <a:t>Налетел из-за угла!</a:t>
            </a:r>
          </a:p>
          <a:p>
            <a:pPr>
              <a:buNone/>
              <a:defRPr/>
            </a:pPr>
            <a:r>
              <a:rPr lang="ru-RU" sz="4000" dirty="0">
                <a:solidFill>
                  <a:srgbClr val="00B050"/>
                </a:solidFill>
              </a:rPr>
              <a:t>Но – представьте – зря от Вити</a:t>
            </a:r>
          </a:p>
          <a:p>
            <a:pPr>
              <a:buNone/>
              <a:defRPr/>
            </a:pPr>
            <a:r>
              <a:rPr lang="ru-RU" sz="4000" dirty="0">
                <a:solidFill>
                  <a:srgbClr val="00B050"/>
                </a:solidFill>
              </a:rPr>
              <a:t>Ждал я слово - … .</a:t>
            </a:r>
          </a:p>
          <a:p>
            <a:pPr>
              <a:buNone/>
              <a:defRPr/>
            </a:pPr>
            <a:r>
              <a:rPr lang="ru-RU" sz="4000" dirty="0">
                <a:solidFill>
                  <a:srgbClr val="00B050"/>
                </a:solidFill>
              </a:rPr>
              <a:t>А слово-то какое – очень дорогое !</a:t>
            </a:r>
          </a:p>
        </p:txBody>
      </p:sp>
      <p:pic>
        <p:nvPicPr>
          <p:cNvPr id="4" name="Рисунок 3" descr="TopPrikolov_Ru_X1X1296829074X692887X862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1500174"/>
            <a:ext cx="2852087" cy="214314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Будьте внимательны !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r>
              <a:rPr lang="ru-RU" sz="4000" dirty="0">
                <a:solidFill>
                  <a:srgbClr val="00B0F0"/>
                </a:solidFill>
              </a:rPr>
              <a:t>Он про внучку говорил:</a:t>
            </a:r>
          </a:p>
          <a:p>
            <a:pPr algn="ctr">
              <a:buNone/>
              <a:defRPr/>
            </a:pPr>
            <a:r>
              <a:rPr lang="ru-RU" sz="4000" dirty="0">
                <a:solidFill>
                  <a:srgbClr val="00B0F0"/>
                </a:solidFill>
              </a:rPr>
              <a:t>Экая досада – </a:t>
            </a:r>
          </a:p>
          <a:p>
            <a:pPr algn="ctr">
              <a:buNone/>
              <a:defRPr/>
            </a:pPr>
            <a:r>
              <a:rPr lang="ru-RU" sz="4000" dirty="0">
                <a:solidFill>
                  <a:srgbClr val="00B0F0"/>
                </a:solidFill>
              </a:rPr>
              <a:t>Я портфель ей подарил,</a:t>
            </a:r>
          </a:p>
          <a:p>
            <a:pPr algn="ctr">
              <a:buNone/>
              <a:defRPr/>
            </a:pPr>
            <a:r>
              <a:rPr lang="ru-RU" sz="4000" dirty="0">
                <a:solidFill>
                  <a:srgbClr val="00B0F0"/>
                </a:solidFill>
              </a:rPr>
              <a:t>Вижу: очень рада!</a:t>
            </a:r>
          </a:p>
          <a:p>
            <a:pPr algn="ctr">
              <a:buNone/>
              <a:defRPr/>
            </a:pPr>
            <a:r>
              <a:rPr lang="ru-RU" sz="4000" dirty="0">
                <a:solidFill>
                  <a:srgbClr val="00B0F0"/>
                </a:solidFill>
              </a:rPr>
              <a:t>Но нельзя ж молчать как рыба,</a:t>
            </a:r>
          </a:p>
          <a:p>
            <a:pPr algn="ctr">
              <a:buNone/>
              <a:defRPr/>
            </a:pPr>
            <a:r>
              <a:rPr lang="ru-RU" sz="4000" dirty="0">
                <a:solidFill>
                  <a:srgbClr val="00B0F0"/>
                </a:solidFill>
              </a:rPr>
              <a:t>Ну сказала бы - … .</a:t>
            </a:r>
          </a:p>
          <a:p>
            <a:pPr algn="ctr">
              <a:buNone/>
              <a:defRPr/>
            </a:pPr>
            <a:r>
              <a:rPr lang="ru-RU" sz="4000" dirty="0">
                <a:solidFill>
                  <a:srgbClr val="00B0F0"/>
                </a:solidFill>
              </a:rPr>
              <a:t>А слово-то какое – очень дорогое!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500042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400" dirty="0" smtClean="0"/>
              <a:t>Для закрепления воспитатель даёт небольшой рассказ с пропущенными буквами, «волшебными словами»,которые учащиеся должны знать.</a:t>
            </a:r>
            <a:endParaRPr lang="ru-RU" sz="5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284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Волшебные слова</vt:lpstr>
      <vt:lpstr>Цели :</vt:lpstr>
      <vt:lpstr>Слайд 3</vt:lpstr>
      <vt:lpstr>Слова приветствия: </vt:lpstr>
      <vt:lpstr>Слова вежливости: </vt:lpstr>
      <vt:lpstr>Слайд 6</vt:lpstr>
      <vt:lpstr>Будьте внимательны!</vt:lpstr>
      <vt:lpstr>Будьте внимательны !</vt:lpstr>
      <vt:lpstr>Слайд 9</vt:lpstr>
      <vt:lpstr>Слайд 10</vt:lpstr>
    </vt:vector>
  </TitlesOfParts>
  <Company>111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Волшебные слова</dc:title>
  <dc:creator>Нитай</dc:creator>
  <cp:lastModifiedBy>Нитай</cp:lastModifiedBy>
  <cp:revision>6</cp:revision>
  <dcterms:created xsi:type="dcterms:W3CDTF">2014-01-19T18:29:55Z</dcterms:created>
  <dcterms:modified xsi:type="dcterms:W3CDTF">2014-01-20T08:16:07Z</dcterms:modified>
</cp:coreProperties>
</file>