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67" r:id="rId3"/>
    <p:sldId id="264" r:id="rId4"/>
    <p:sldId id="268" r:id="rId5"/>
    <p:sldId id="271" r:id="rId6"/>
    <p:sldId id="269" r:id="rId7"/>
    <p:sldId id="270" r:id="rId8"/>
    <p:sldId id="272" r:id="rId9"/>
    <p:sldId id="259" r:id="rId10"/>
    <p:sldId id="260" r:id="rId11"/>
    <p:sldId id="273" r:id="rId12"/>
    <p:sldId id="274" r:id="rId13"/>
    <p:sldId id="275" r:id="rId14"/>
    <p:sldId id="276" r:id="rId15"/>
    <p:sldId id="258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258" y="-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grpSp>
        <p:nvGrpSpPr>
          <p:cNvPr id="5" name="Группа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Полилиния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>
                <a:defRPr/>
              </a:pPr>
              <a:endParaRPr lang="en-US"/>
            </a:p>
          </p:txBody>
        </p:sp>
        <p:sp>
          <p:nvSpPr>
            <p:cNvPr id="7" name="Полилиния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>
                <a:defRPr/>
              </a:pPr>
              <a:endParaRPr lang="en-US"/>
            </a:p>
          </p:txBody>
        </p:sp>
        <p:cxnSp>
          <p:nvCxnSpPr>
            <p:cNvPr id="10" name="Прямая соединительная линия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11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4C7A2B4-F134-4DE5-83E6-0DFC18D0AA64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12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4AD08F0C-FD93-47B7-B649-3905F869EC3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4431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8EDE20-3E47-45AC-9463-8B287FCF097B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0F76F8-34E6-4C9B-9505-2E95F8C8A30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317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F3B1D-2C82-4D4D-A47D-0117BBC01E2E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A80B3-F5F2-4A5E-9D01-3338BA159A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8570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B71982-534D-4051-B022-5B494B2CC5DF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501495-6BAD-49F4-97DA-AD495D1B25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3160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ашивка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Нашивка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A255A530-7552-4A9D-9E97-ED796F524A5C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7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E6A49B1-2AC3-45E1-992E-0CBED2F05C5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2150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909D01-E713-4C32-BE73-598BFD3CDA89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D40A29-42A9-41E5-B955-055D12172E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4503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3AD1C2C-3157-48AA-BC81-D8F54C188062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65A9D0C3-A58E-41DC-959F-B7F8AB5192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6065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07950E-815C-402B-9D23-3D92BBF7AF1D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40A49-955C-4F70-A83F-A0BEAC67A9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6711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E08B85-EA5E-45BB-BB54-28D58DB4C83A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A4760-763B-4A03-B2B7-03EE5A2A838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27839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3E2A00D-5CF2-4386-A20C-C0AA55DB81F4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589073C-CEA2-48A5-B670-8A9D447D2F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649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лилиния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Полилиния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7" name="Прямоугольный треугольник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Нашивка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" name="Нашивка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FE878776-5A00-4966-A63A-737CC1B72CF3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12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3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87AEE63-9426-4D46-A3F3-D0CCFEC2C4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0062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027" name="Полилиния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5760 w 5591"/>
              <a:gd name="T3" fmla="*/ 0 h 588"/>
              <a:gd name="T4" fmla="*/ 5760 w 5591"/>
              <a:gd name="T5" fmla="*/ 528 h 588"/>
              <a:gd name="T6" fmla="*/ 48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>
              <a:defRPr/>
            </a:pPr>
            <a:endParaRPr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3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BFE68215-3D7B-422F-B4BC-25F6A43D38CD}" type="datetimeFigureOut">
              <a:rPr lang="ru-RU"/>
              <a:pPr>
                <a:defRPr/>
              </a:pPr>
              <a:t>30.11.2013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151B4D5-6370-4A9A-BE5D-E55B6490E9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1" r:id="rId1"/>
    <p:sldLayoutId id="2147484055" r:id="rId2"/>
    <p:sldLayoutId id="2147484062" r:id="rId3"/>
    <p:sldLayoutId id="2147484056" r:id="rId4"/>
    <p:sldLayoutId id="2147484063" r:id="rId5"/>
    <p:sldLayoutId id="2147484057" r:id="rId6"/>
    <p:sldLayoutId id="2147484058" r:id="rId7"/>
    <p:sldLayoutId id="2147484064" r:id="rId8"/>
    <p:sldLayoutId id="2147484065" r:id="rId9"/>
    <p:sldLayoutId id="2147484059" r:id="rId10"/>
    <p:sldLayoutId id="214748406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3528" y="1052737"/>
            <a:ext cx="7632848" cy="2547714"/>
          </a:xfrm>
        </p:spPr>
        <p:txBody>
          <a:bodyPr>
            <a:noAutofit/>
          </a:bodyPr>
          <a:lstStyle/>
          <a:p>
            <a:r>
              <a:rPr lang="ru-RU" sz="6600" b="1" dirty="0" smtClean="0">
                <a:solidFill>
                  <a:srgbClr val="0033CC"/>
                </a:solidFill>
                <a:latin typeface="Microsoft Sans Serif" pitchFamily="34" charset="0"/>
                <a:cs typeface="Microsoft Sans Serif" pitchFamily="34" charset="0"/>
              </a:rPr>
              <a:t>Дифференциация звуков </a:t>
            </a:r>
            <a:br>
              <a:rPr lang="ru-RU" sz="6600" b="1" dirty="0" smtClean="0">
                <a:solidFill>
                  <a:srgbClr val="0033CC"/>
                </a:solidFill>
                <a:latin typeface="Microsoft Sans Serif" pitchFamily="34" charset="0"/>
                <a:cs typeface="Microsoft Sans Serif" pitchFamily="34" charset="0"/>
              </a:rPr>
            </a:br>
            <a:r>
              <a:rPr lang="ru-RU" sz="6600" b="1" dirty="0" smtClean="0">
                <a:solidFill>
                  <a:srgbClr val="0033CC"/>
                </a:solidFill>
                <a:latin typeface="Microsoft Sans Serif" pitchFamily="34" charset="0"/>
                <a:cs typeface="Microsoft Sans Serif" pitchFamily="34" charset="0"/>
              </a:rPr>
              <a:t>«С - </a:t>
            </a:r>
            <a:r>
              <a:rPr lang="ru-RU" sz="6600" b="1" dirty="0" smtClean="0">
                <a:solidFill>
                  <a:srgbClr val="0033CC"/>
                </a:solidFill>
                <a:latin typeface="Microsoft Sans Serif" pitchFamily="34" charset="0"/>
                <a:cs typeface="Microsoft Sans Serif" pitchFamily="34" charset="0"/>
              </a:rPr>
              <a:t>З»</a:t>
            </a:r>
            <a:endParaRPr lang="ru-RU" sz="6600" b="1" dirty="0">
              <a:solidFill>
                <a:srgbClr val="0033CC"/>
              </a:solidFill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981700"/>
            <a:ext cx="8028384" cy="876300"/>
          </a:xfrm>
        </p:spPr>
        <p:txBody>
          <a:bodyPr>
            <a:norm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Сурдопедагог </a:t>
            </a:r>
            <a:r>
              <a:rPr lang="ru-RU" sz="4000" dirty="0" err="1" smtClean="0">
                <a:solidFill>
                  <a:schemeClr val="bg1"/>
                </a:solidFill>
              </a:rPr>
              <a:t>Тибилова</a:t>
            </a:r>
            <a:r>
              <a:rPr lang="ru-RU" sz="4000" dirty="0" smtClean="0">
                <a:solidFill>
                  <a:schemeClr val="bg1"/>
                </a:solidFill>
              </a:rPr>
              <a:t> Л.Д.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937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Documents and Settings\Admin\Мои документы\картинки потемам\все животные\заяц под кустом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428735"/>
            <a:ext cx="1643074" cy="1285885"/>
          </a:xfrm>
          <a:prstGeom prst="roundRect">
            <a:avLst/>
          </a:prstGeom>
          <a:noFill/>
        </p:spPr>
      </p:pic>
      <p:pic>
        <p:nvPicPr>
          <p:cNvPr id="23556" name="Picture 4" descr="C:\Documents and Settings\Admin\Мои документы\картинки потемам\все животные\лиса поймала мышку 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72330" y="1357298"/>
            <a:ext cx="1571636" cy="1357322"/>
          </a:xfrm>
          <a:prstGeom prst="roundRect">
            <a:avLst/>
          </a:prstGeom>
          <a:noFill/>
        </p:spPr>
      </p:pic>
      <p:pic>
        <p:nvPicPr>
          <p:cNvPr id="23557" name="Picture 5" descr="C:\Documents and Settings\Admin\Мои документы\картинки потемам\все животные\соба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3429000"/>
            <a:ext cx="1600200" cy="1357322"/>
          </a:xfrm>
          <a:prstGeom prst="roundRect">
            <a:avLst/>
          </a:prstGeom>
          <a:noFill/>
        </p:spPr>
      </p:pic>
      <p:pic>
        <p:nvPicPr>
          <p:cNvPr id="23558" name="Picture 6" descr="C:\Documents and Settings\Admin\Мои документы\картинки потемам\птицы\сорока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9514" y="3511548"/>
            <a:ext cx="1500198" cy="1562103"/>
          </a:xfrm>
          <a:prstGeom prst="roundRect">
            <a:avLst/>
          </a:prstGeom>
          <a:noFill/>
        </p:spPr>
      </p:pic>
      <p:sp>
        <p:nvSpPr>
          <p:cNvPr id="10247" name="TextBox 7"/>
          <p:cNvSpPr txBox="1">
            <a:spLocks noChangeArrowheads="1"/>
          </p:cNvSpPr>
          <p:nvPr/>
        </p:nvSpPr>
        <p:spPr bwMode="auto">
          <a:xfrm>
            <a:off x="357188" y="0"/>
            <a:ext cx="85010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           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4" name="TextBox 8"/>
          <p:cNvSpPr txBox="1">
            <a:spLocks noChangeArrowheads="1"/>
          </p:cNvSpPr>
          <p:nvPr/>
        </p:nvSpPr>
        <p:spPr bwMode="auto">
          <a:xfrm>
            <a:off x="2214563" y="1714500"/>
            <a:ext cx="214153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трусливый</a:t>
            </a:r>
          </a:p>
        </p:txBody>
      </p:sp>
      <p:sp>
        <p:nvSpPr>
          <p:cNvPr id="9225" name="TextBox 9"/>
          <p:cNvSpPr txBox="1">
            <a:spLocks noChangeArrowheads="1"/>
          </p:cNvSpPr>
          <p:nvPr/>
        </p:nvSpPr>
        <p:spPr bwMode="auto">
          <a:xfrm>
            <a:off x="5000625" y="1714500"/>
            <a:ext cx="20716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хитрая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7" name="TextBox 11"/>
          <p:cNvSpPr txBox="1">
            <a:spLocks noChangeArrowheads="1"/>
          </p:cNvSpPr>
          <p:nvPr/>
        </p:nvSpPr>
        <p:spPr bwMode="auto">
          <a:xfrm>
            <a:off x="5643563" y="4000500"/>
            <a:ext cx="1357312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злая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28" name="TextBox 13"/>
          <p:cNvSpPr txBox="1">
            <a:spLocks noChangeArrowheads="1"/>
          </p:cNvSpPr>
          <p:nvPr/>
        </p:nvSpPr>
        <p:spPr bwMode="auto">
          <a:xfrm>
            <a:off x="2296269" y="3996928"/>
            <a:ext cx="357187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болтливая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253" name="TextBox 14"/>
          <p:cNvSpPr txBox="1">
            <a:spLocks noChangeArrowheads="1"/>
          </p:cNvSpPr>
          <p:nvPr/>
        </p:nvSpPr>
        <p:spPr bwMode="auto">
          <a:xfrm>
            <a:off x="2428875" y="476250"/>
            <a:ext cx="4071938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48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Кто ли́шний?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92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92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4" grpId="0"/>
      <p:bldP spid="9225" grpId="0"/>
      <p:bldP spid="9227" grpId="0"/>
      <p:bldP spid="92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Образуй от имён существительных прилагательные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1700808"/>
            <a:ext cx="288032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333399"/>
                </a:solidFill>
              </a:rPr>
              <a:t>Берёза  –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333399"/>
                </a:solidFill>
              </a:rPr>
              <a:t>Сосна    </a:t>
            </a:r>
            <a:r>
              <a:rPr lang="ru-RU" sz="4000" b="1" dirty="0" smtClean="0">
                <a:solidFill>
                  <a:srgbClr val="333399"/>
                </a:solidFill>
              </a:rPr>
              <a:t>–</a:t>
            </a:r>
            <a:r>
              <a:rPr lang="ru-RU" sz="4000" b="1" dirty="0" smtClean="0">
                <a:solidFill>
                  <a:srgbClr val="333399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333399"/>
                </a:solidFill>
              </a:rPr>
              <a:t>Воздух  </a:t>
            </a:r>
            <a:r>
              <a:rPr lang="ru-RU" sz="4000" b="1" dirty="0" smtClean="0">
                <a:solidFill>
                  <a:srgbClr val="333399"/>
                </a:solidFill>
              </a:rPr>
              <a:t>–</a:t>
            </a:r>
            <a:endParaRPr lang="ru-RU" sz="4000" b="1" dirty="0" smtClean="0">
              <a:solidFill>
                <a:srgbClr val="333399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333399"/>
                </a:solidFill>
              </a:rPr>
              <a:t>Стекло  </a:t>
            </a:r>
            <a:r>
              <a:rPr lang="ru-RU" sz="4000" b="1" dirty="0" smtClean="0">
                <a:solidFill>
                  <a:srgbClr val="333399"/>
                </a:solidFill>
              </a:rPr>
              <a:t>–</a:t>
            </a:r>
            <a:endParaRPr lang="ru-RU" sz="4000" b="1" dirty="0" smtClean="0">
              <a:solidFill>
                <a:srgbClr val="333399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1850921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берёзовый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8296" y="286513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сосновый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8296" y="372922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воздушный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8296" y="465313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стеклянный</a:t>
            </a:r>
            <a:endParaRPr lang="ru-RU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190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22682"/>
            <a:ext cx="91440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Закончи предложения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71600" y="1274857"/>
            <a:ext cx="7344816" cy="1824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C00000"/>
                </a:solidFill>
              </a:rPr>
              <a:t>Осенью листья жёлтые,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C00000"/>
                </a:solidFill>
              </a:rPr>
              <a:t>а летом 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03848" y="2361074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00B050"/>
                </a:solidFill>
              </a:rPr>
              <a:t>зелёные.</a:t>
            </a:r>
            <a:endParaRPr lang="ru-RU" sz="4000" b="1" dirty="0">
              <a:solidFill>
                <a:srgbClr val="00B050"/>
              </a:solidFill>
            </a:endParaRPr>
          </a:p>
        </p:txBody>
      </p:sp>
      <p:pic>
        <p:nvPicPr>
          <p:cNvPr id="9" name="Picture 2" descr="http://mistergid.ru/image/upload/2011-08-07/330026694634_1263575262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574" y="3432595"/>
            <a:ext cx="3337327" cy="23006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4" descr="Иллюстрация № 5 к книге &quot;Рассказы по картинкам: Времена года&quot;, фотография, изображение, картинка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3432596"/>
            <a:ext cx="3200090" cy="21922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39766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Назови слова </a:t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противоположные по значению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700808"/>
            <a:ext cx="338437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333399"/>
                </a:solidFill>
              </a:rPr>
              <a:t>Чистый    –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333399"/>
                </a:solidFill>
              </a:rPr>
              <a:t>Зло           </a:t>
            </a:r>
            <a:r>
              <a:rPr lang="ru-RU" sz="4000" b="1" dirty="0" smtClean="0">
                <a:solidFill>
                  <a:srgbClr val="333399"/>
                </a:solidFill>
              </a:rPr>
              <a:t>–</a:t>
            </a:r>
            <a:r>
              <a:rPr lang="ru-RU" sz="4000" b="1" dirty="0" smtClean="0">
                <a:solidFill>
                  <a:srgbClr val="333399"/>
                </a:solidFill>
              </a:rPr>
              <a:t>  </a:t>
            </a: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333399"/>
                </a:solidFill>
              </a:rPr>
              <a:t>Зима         </a:t>
            </a:r>
            <a:r>
              <a:rPr lang="ru-RU" sz="4000" b="1" dirty="0" smtClean="0">
                <a:solidFill>
                  <a:srgbClr val="333399"/>
                </a:solidFill>
              </a:rPr>
              <a:t>–</a:t>
            </a:r>
            <a:endParaRPr lang="ru-RU" sz="4000" b="1" dirty="0" smtClean="0">
              <a:solidFill>
                <a:srgbClr val="333399"/>
              </a:solidFill>
            </a:endParaRPr>
          </a:p>
          <a:p>
            <a:pPr>
              <a:lnSpc>
                <a:spcPct val="150000"/>
              </a:lnSpc>
            </a:pPr>
            <a:r>
              <a:rPr lang="ru-RU" sz="4000" b="1" dirty="0" smtClean="0">
                <a:solidFill>
                  <a:srgbClr val="333399"/>
                </a:solidFill>
              </a:rPr>
              <a:t>Сильный  </a:t>
            </a:r>
            <a:r>
              <a:rPr lang="ru-RU" sz="4000" b="1" dirty="0" smtClean="0">
                <a:solidFill>
                  <a:srgbClr val="333399"/>
                </a:solidFill>
              </a:rPr>
              <a:t>–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779912" y="1850921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грязный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788296" y="2865130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добро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788296" y="372922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лето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788296" y="4653136"/>
            <a:ext cx="3960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FF0000"/>
                </a:solidFill>
              </a:rPr>
              <a:t>слабый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87824" y="5685080"/>
            <a:ext cx="6156176" cy="1143000"/>
          </a:xfrm>
          <a:prstGeom prst="rect">
            <a:avLst/>
          </a:prstGeom>
        </p:spPr>
        <p:txBody>
          <a:bodyPr vert="horz" rtlCol="0" anchor="ctr">
            <a:normAutofit fontScale="7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Составь с прилагательными словосочетания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255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u="sng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Слушай и повторяй сочетания фраз.</a:t>
            </a:r>
            <a:endParaRPr lang="ru-RU" b="1" u="sng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700808"/>
            <a:ext cx="903649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Красная роза,</a:t>
            </a:r>
            <a:r>
              <a:rPr lang="ru-RU" sz="4000" b="1" dirty="0" smtClean="0">
                <a:solidFill>
                  <a:srgbClr val="333399"/>
                </a:solidFill>
              </a:rPr>
              <a:t>   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с</a:t>
            </a:r>
            <a:r>
              <a:rPr lang="ru-RU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ерый заяц, </a:t>
            </a:r>
            <a:r>
              <a:rPr lang="ru-RU" sz="4000" b="1" dirty="0" smtClean="0">
                <a:solidFill>
                  <a:srgbClr val="002060"/>
                </a:solidFill>
              </a:rPr>
              <a:t>высокий забор,</a:t>
            </a:r>
            <a:r>
              <a:rPr lang="ru-RU" sz="4000" b="1" dirty="0" smtClean="0">
                <a:solidFill>
                  <a:srgbClr val="FF0000"/>
                </a:solidFill>
              </a:rPr>
              <a:t>   </a:t>
            </a:r>
            <a:r>
              <a:rPr lang="ru-RU" sz="4000" b="1" dirty="0" smtClean="0">
                <a:solidFill>
                  <a:srgbClr val="FFCC00"/>
                </a:solidFill>
              </a:rPr>
              <a:t>интересный рассказ, </a:t>
            </a:r>
            <a:r>
              <a:rPr lang="ru-RU" sz="4000" b="1" dirty="0" smtClean="0">
                <a:solidFill>
                  <a:srgbClr val="333399"/>
                </a:solidFill>
              </a:rPr>
              <a:t>  </a:t>
            </a:r>
            <a:r>
              <a:rPr lang="ru-RU" sz="4000" b="1" dirty="0" smtClean="0">
                <a:solidFill>
                  <a:schemeClr val="accent6">
                    <a:lumMod val="75000"/>
                  </a:schemeClr>
                </a:solidFill>
              </a:rPr>
              <a:t>содержание рассказа, </a:t>
            </a:r>
            <a:r>
              <a:rPr lang="ru-RU" sz="4000" b="1" dirty="0" smtClean="0">
                <a:solidFill>
                  <a:srgbClr val="7030A0"/>
                </a:solidFill>
              </a:rPr>
              <a:t>заботиться о старших,   </a:t>
            </a:r>
            <a:r>
              <a:rPr lang="ru-RU" sz="4000" b="1" dirty="0" smtClean="0">
                <a:solidFill>
                  <a:schemeClr val="accent1">
                    <a:lumMod val="75000"/>
                  </a:schemeClr>
                </a:solidFill>
              </a:rPr>
              <a:t>поздняя осень,</a:t>
            </a:r>
            <a:r>
              <a:rPr lang="ru-RU" sz="4000" b="1" dirty="0" smtClean="0">
                <a:solidFill>
                  <a:srgbClr val="333399"/>
                </a:solidFill>
              </a:rPr>
              <a:t>   </a:t>
            </a:r>
            <a:r>
              <a:rPr lang="ru-RU" sz="4000" b="1" dirty="0" smtClean="0">
                <a:solidFill>
                  <a:srgbClr val="00B050"/>
                </a:solidFill>
              </a:rPr>
              <a:t>выучи наизусть.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987824" y="5685080"/>
            <a:ext cx="6156176" cy="1143000"/>
          </a:xfrm>
          <a:prstGeom prst="rect">
            <a:avLst/>
          </a:prstGeom>
        </p:spPr>
        <p:txBody>
          <a:bodyPr vert="horz" rtlCol="0" anchor="ctr">
            <a:normAutofit fontScale="90000"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ru-RU" dirty="0" smtClean="0">
                <a:solidFill>
                  <a:schemeClr val="tx1"/>
                </a:solidFill>
              </a:rPr>
              <a:t>Составь предложения со словосочетаниями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2910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ru-RU"/>
          </a:p>
        </p:txBody>
      </p:sp>
      <p:sp>
        <p:nvSpPr>
          <p:cNvPr id="12291" name="TextBox 3"/>
          <p:cNvSpPr txBox="1">
            <a:spLocks noChangeArrowheads="1"/>
          </p:cNvSpPr>
          <p:nvPr/>
        </p:nvSpPr>
        <p:spPr bwMode="auto">
          <a:xfrm>
            <a:off x="642938" y="2428875"/>
            <a:ext cx="6286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sz="2800">
              <a:solidFill>
                <a:srgbClr val="002060"/>
              </a:solidFill>
              <a:cs typeface="Arial" charset="0"/>
            </a:endParaRPr>
          </a:p>
          <a:p>
            <a:pPr eaLnBrk="1" hangingPunct="1"/>
            <a:endParaRPr lang="ru-RU" sz="280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2292" name="TextBox 4"/>
          <p:cNvSpPr txBox="1">
            <a:spLocks noChangeArrowheads="1"/>
          </p:cNvSpPr>
          <p:nvPr/>
        </p:nvSpPr>
        <p:spPr bwMode="auto">
          <a:xfrm>
            <a:off x="428625" y="3929063"/>
            <a:ext cx="6143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2.Хвойное дерево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293" name="TextBox 5"/>
          <p:cNvSpPr txBox="1">
            <a:spLocks noChangeArrowheads="1"/>
          </p:cNvSpPr>
          <p:nvPr/>
        </p:nvSpPr>
        <p:spPr bwMode="auto">
          <a:xfrm>
            <a:off x="642938" y="4714875"/>
            <a:ext cx="46434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3.Красивый цветок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2294" name="TextBox 6"/>
          <p:cNvSpPr txBox="1">
            <a:spLocks noChangeArrowheads="1"/>
          </p:cNvSpPr>
          <p:nvPr/>
        </p:nvSpPr>
        <p:spPr bwMode="auto">
          <a:xfrm>
            <a:off x="642938" y="5572125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4.Насекомое, которое прыгает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1071563" y="785813"/>
          <a:ext cx="5905500" cy="2290761"/>
        </p:xfrm>
        <a:graphic>
          <a:graphicData uri="http://schemas.openxmlformats.org/drawingml/2006/table">
            <a:tbl>
              <a:tblPr/>
              <a:tblGrid>
                <a:gridCol w="531812"/>
                <a:gridCol w="695325"/>
                <a:gridCol w="695325"/>
                <a:gridCol w="695325"/>
                <a:gridCol w="695325"/>
                <a:gridCol w="695325"/>
                <a:gridCol w="695325"/>
                <a:gridCol w="696913"/>
                <a:gridCol w="504825"/>
              </a:tblGrid>
              <a:tr h="5603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С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  С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78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</a:t>
                      </a:r>
                      <a:endParaRPr kumimoji="0" lang="ru-RU" sz="1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7626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 </a:t>
                      </a:r>
                    </a:p>
                  </a:txBody>
                  <a:tcPr marL="0" marR="0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  </a:t>
                      </a:r>
                      <a:r>
                        <a:rPr kumimoji="0" lang="ru-RU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Times New Roman" pitchFamily="18" charset="0"/>
                        </a:rPr>
                        <a:t>З</a:t>
                      </a: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 </a:t>
                      </a: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62815" marR="62815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928688" y="571500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/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к         о</a:t>
            </a:r>
            <a:r>
              <a:rPr lang="ru-RU" sz="2400"/>
              <a:t>             </a:t>
            </a:r>
            <a:r>
              <a:rPr lang="ru-RU" sz="2800">
                <a:latin typeface="Times New Roman" pitchFamily="18" charset="0"/>
                <a:cs typeface="Times New Roman" pitchFamily="18" charset="0"/>
              </a:rPr>
              <a:t>а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1571625" y="1214438"/>
            <a:ext cx="34290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dirty="0"/>
              <a:t>            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ru-RU" dirty="0"/>
              <a:t>              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     а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43063" y="1714500"/>
            <a:ext cx="3643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b="1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/>
              <a:t>        </a:t>
            </a:r>
            <a:r>
              <a:rPr lang="ru-RU" sz="2000"/>
              <a:t>о </a:t>
            </a:r>
            <a:r>
              <a:rPr lang="ru-RU" sz="2400"/>
              <a:t>             </a:t>
            </a:r>
            <a:r>
              <a:rPr lang="ru-RU" sz="2000"/>
              <a:t>а</a:t>
            </a:r>
            <a:r>
              <a:rPr lang="ru-RU" sz="2800"/>
              <a:t>  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1500188" y="2571750"/>
            <a:ext cx="55721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    </a:t>
            </a:r>
            <a:r>
              <a:rPr lang="ru-RU" sz="2400">
                <a:latin typeface="Times New Roman" pitchFamily="18" charset="0"/>
                <a:cs typeface="Times New Roman" pitchFamily="18" charset="0"/>
              </a:rPr>
              <a:t>к      у                 н        е     ч          и     к</a:t>
            </a:r>
          </a:p>
        </p:txBody>
      </p:sp>
      <p:sp>
        <p:nvSpPr>
          <p:cNvPr id="12344" name="TextBox 17"/>
          <p:cNvSpPr txBox="1">
            <a:spLocks noChangeArrowheads="1"/>
          </p:cNvSpPr>
          <p:nvPr/>
        </p:nvSpPr>
        <p:spPr bwMode="auto">
          <a:xfrm>
            <a:off x="500063" y="3286125"/>
            <a:ext cx="60007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1.Туго </a:t>
            </a:r>
            <a:r>
              <a:rPr 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заплетённые </a:t>
            </a:r>
            <a:r>
              <a:rPr lang="ru-RU" sz="28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волосы.</a:t>
            </a:r>
            <a:endParaRPr lang="ru-RU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345" name="TextBox 18"/>
          <p:cNvSpPr txBox="1">
            <a:spLocks noChangeArrowheads="1"/>
          </p:cNvSpPr>
          <p:nvPr/>
        </p:nvSpPr>
        <p:spPr bwMode="auto">
          <a:xfrm>
            <a:off x="857250" y="142875"/>
            <a:ext cx="6858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latin typeface="Times New Roman" pitchFamily="18" charset="0"/>
                <a:cs typeface="Times New Roman" pitchFamily="18" charset="0"/>
              </a:rPr>
              <a:t>   </a:t>
            </a:r>
            <a:endParaRPr lang="ru-RU" sz="28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161" y="95780"/>
            <a:ext cx="6814433" cy="1143000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solidFill>
                  <a:srgbClr val="7030A0"/>
                </a:solidFill>
              </a:rPr>
              <a:t>Ответь на вопросы</a:t>
            </a:r>
            <a:endParaRPr lang="ru-RU" sz="4800" b="1" dirty="0">
              <a:solidFill>
                <a:srgbClr val="7030A0"/>
              </a:solidFill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199" y="1484784"/>
            <a:ext cx="6119415" cy="8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ru-RU" dirty="0" smtClean="0"/>
              <a:t>Где язык (кончик) при </a:t>
            </a:r>
            <a:r>
              <a:rPr lang="ru-RU" dirty="0" smtClean="0"/>
              <a:t>звуке «С</a:t>
            </a:r>
            <a:r>
              <a:rPr lang="ru-RU" dirty="0" smtClean="0"/>
              <a:t>»?</a:t>
            </a:r>
            <a:endParaRPr lang="ru-RU" dirty="0" smtClean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450" t="25000" r="32885" b="19001"/>
          <a:stretch/>
        </p:blipFill>
        <p:spPr bwMode="auto">
          <a:xfrm>
            <a:off x="6576615" y="1052736"/>
            <a:ext cx="2315865" cy="22322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23402" y="3804540"/>
            <a:ext cx="5987008" cy="8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/>
              <a:t>Где язык (кончик) </a:t>
            </a:r>
            <a:r>
              <a:rPr lang="ru-RU" dirty="0" smtClean="0"/>
              <a:t>при </a:t>
            </a:r>
            <a:r>
              <a:rPr lang="ru-RU" dirty="0" smtClean="0"/>
              <a:t>звуке </a:t>
            </a:r>
            <a:r>
              <a:rPr lang="ru-RU" dirty="0" smtClean="0"/>
              <a:t>«З»?</a:t>
            </a:r>
            <a:endParaRPr lang="ru-RU" dirty="0" smtClean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98" t="30172" r="45576" b="11806"/>
          <a:stretch/>
        </p:blipFill>
        <p:spPr bwMode="auto">
          <a:xfrm>
            <a:off x="6561246" y="3429000"/>
            <a:ext cx="2356696" cy="226605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Объект 2"/>
          <p:cNvSpPr txBox="1">
            <a:spLocks/>
          </p:cNvSpPr>
          <p:nvPr/>
        </p:nvSpPr>
        <p:spPr>
          <a:xfrm>
            <a:off x="2933877" y="6037312"/>
            <a:ext cx="5987008" cy="820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dirty="0" smtClean="0"/>
              <a:t>Чем похожи и различаются </a:t>
            </a:r>
            <a:r>
              <a:rPr lang="ru-RU" dirty="0"/>
              <a:t>звуки «С</a:t>
            </a:r>
            <a:r>
              <a:rPr lang="ru-RU" dirty="0" smtClean="0"/>
              <a:t>» и «</a:t>
            </a:r>
            <a:r>
              <a:rPr lang="ru-RU" dirty="0" smtClean="0"/>
              <a:t>З»?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6108516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4853" y="95780"/>
            <a:ext cx="8892480" cy="167703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Произнеси слоги.</a:t>
            </a:r>
          </a:p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Говори звуки «С - З» правильно.</a:t>
            </a:r>
            <a:endParaRPr lang="ru-RU" sz="4800" dirty="0">
              <a:solidFill>
                <a:srgbClr val="7030A0"/>
              </a:solidFill>
            </a:endParaRPr>
          </a:p>
        </p:txBody>
      </p:sp>
      <p:grpSp>
        <p:nvGrpSpPr>
          <p:cNvPr id="7174" name="Группа 7173"/>
          <p:cNvGrpSpPr/>
          <p:nvPr/>
        </p:nvGrpSpPr>
        <p:grpSpPr>
          <a:xfrm>
            <a:off x="971600" y="2847098"/>
            <a:ext cx="7488832" cy="1734030"/>
            <a:chOff x="971600" y="2417969"/>
            <a:chExt cx="6408712" cy="1734030"/>
          </a:xfrm>
        </p:grpSpPr>
        <p:grpSp>
          <p:nvGrpSpPr>
            <p:cNvPr id="7173" name="Группа 7172"/>
            <p:cNvGrpSpPr/>
            <p:nvPr/>
          </p:nvGrpSpPr>
          <p:grpSpPr>
            <a:xfrm>
              <a:off x="971600" y="2417969"/>
              <a:ext cx="3530462" cy="1731111"/>
              <a:chOff x="971600" y="2417969"/>
              <a:chExt cx="3530462" cy="1731111"/>
            </a:xfrm>
          </p:grpSpPr>
          <p:cxnSp>
            <p:nvCxnSpPr>
              <p:cNvPr id="10" name="Соединительная линия уступом 9"/>
              <p:cNvCxnSpPr/>
              <p:nvPr/>
            </p:nvCxnSpPr>
            <p:spPr>
              <a:xfrm flipV="1">
                <a:off x="1761618" y="3287122"/>
                <a:ext cx="1370222" cy="432048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69" name="Группа 7168"/>
              <p:cNvGrpSpPr/>
              <p:nvPr/>
            </p:nvGrpSpPr>
            <p:grpSpPr>
              <a:xfrm>
                <a:off x="971600" y="2417969"/>
                <a:ext cx="3530462" cy="1731111"/>
                <a:chOff x="971600" y="2417969"/>
                <a:chExt cx="3530462" cy="1731111"/>
              </a:xfrm>
            </p:grpSpPr>
            <p:cxnSp>
              <p:nvCxnSpPr>
                <p:cNvPr id="7" name="Соединительная линия уступом 6"/>
                <p:cNvCxnSpPr/>
                <p:nvPr/>
              </p:nvCxnSpPr>
              <p:spPr>
                <a:xfrm flipV="1">
                  <a:off x="3131840" y="2417969"/>
                  <a:ext cx="1370222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Соединительная линия уступом 2"/>
                <p:cNvCxnSpPr/>
                <p:nvPr/>
              </p:nvCxnSpPr>
              <p:spPr>
                <a:xfrm flipV="1">
                  <a:off x="971600" y="3717032"/>
                  <a:ext cx="1440160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Соединительная линия уступом 10"/>
                <p:cNvCxnSpPr/>
                <p:nvPr/>
              </p:nvCxnSpPr>
              <p:spPr>
                <a:xfrm flipV="1">
                  <a:off x="2446729" y="2852936"/>
                  <a:ext cx="1370222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Группа 41"/>
            <p:cNvGrpSpPr/>
            <p:nvPr/>
          </p:nvGrpSpPr>
          <p:grpSpPr>
            <a:xfrm flipH="1">
              <a:off x="3849850" y="2420888"/>
              <a:ext cx="3530462" cy="1731111"/>
              <a:chOff x="971600" y="2417969"/>
              <a:chExt cx="3530462" cy="1731111"/>
            </a:xfrm>
          </p:grpSpPr>
          <p:cxnSp>
            <p:nvCxnSpPr>
              <p:cNvPr id="43" name="Соединительная линия уступом 42"/>
              <p:cNvCxnSpPr/>
              <p:nvPr/>
            </p:nvCxnSpPr>
            <p:spPr>
              <a:xfrm flipV="1">
                <a:off x="1761618" y="3287122"/>
                <a:ext cx="1370222" cy="432048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Группа 43"/>
              <p:cNvGrpSpPr/>
              <p:nvPr/>
            </p:nvGrpSpPr>
            <p:grpSpPr>
              <a:xfrm>
                <a:off x="971600" y="2417969"/>
                <a:ext cx="3530462" cy="1731111"/>
                <a:chOff x="971600" y="2417969"/>
                <a:chExt cx="3530462" cy="1731111"/>
              </a:xfrm>
            </p:grpSpPr>
            <p:cxnSp>
              <p:nvCxnSpPr>
                <p:cNvPr id="45" name="Соединительная линия уступом 44"/>
                <p:cNvCxnSpPr/>
                <p:nvPr/>
              </p:nvCxnSpPr>
              <p:spPr>
                <a:xfrm flipV="1">
                  <a:off x="3131840" y="2417969"/>
                  <a:ext cx="1370222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Соединительная линия уступом 45"/>
                <p:cNvCxnSpPr/>
                <p:nvPr/>
              </p:nvCxnSpPr>
              <p:spPr>
                <a:xfrm flipV="1">
                  <a:off x="971600" y="3717032"/>
                  <a:ext cx="1440160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Соединительная линия уступом 46"/>
                <p:cNvCxnSpPr/>
                <p:nvPr/>
              </p:nvCxnSpPr>
              <p:spPr>
                <a:xfrm flipV="1">
                  <a:off x="2446729" y="2852936"/>
                  <a:ext cx="1370222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9" name="Прямоугольник 48"/>
          <p:cNvSpPr/>
          <p:nvPr/>
        </p:nvSpPr>
        <p:spPr>
          <a:xfrm>
            <a:off x="773967" y="3933056"/>
            <a:ext cx="1152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СИ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1691680" y="3501008"/>
            <a:ext cx="1152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СУ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275856" y="2636912"/>
            <a:ext cx="1152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СА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2483768" y="3130381"/>
            <a:ext cx="1152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СО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2649106"/>
            <a:ext cx="1152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ЗА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796136" y="3068960"/>
            <a:ext cx="1152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ЗО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660232" y="3501008"/>
            <a:ext cx="1152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ЗУ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521506" y="3933056"/>
            <a:ext cx="115212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ЗИ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allAtOnce"/>
      <p:bldP spid="50" grpId="0" build="allAtOnce"/>
      <p:bldP spid="51" grpId="0" build="allAtOnce"/>
      <p:bldP spid="52" grpId="0" build="allAtOnce"/>
      <p:bldP spid="53" grpId="0" build="allAtOnce"/>
      <p:bldP spid="54" grpId="0" build="allAtOnce"/>
      <p:bldP spid="55" grpId="0" build="allAtOnce"/>
      <p:bldP spid="56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24853" y="95780"/>
            <a:ext cx="8892480" cy="1677036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Произнеси слоги.</a:t>
            </a:r>
          </a:p>
          <a:p>
            <a:pPr algn="ctr"/>
            <a:r>
              <a:rPr lang="ru-RU" sz="4800" dirty="0" smtClean="0">
                <a:solidFill>
                  <a:srgbClr val="7030A0"/>
                </a:solidFill>
              </a:rPr>
              <a:t>Говори звуки «С - З» правильно.</a:t>
            </a:r>
            <a:endParaRPr lang="ru-RU" sz="4800" dirty="0">
              <a:solidFill>
                <a:srgbClr val="7030A0"/>
              </a:solidFill>
            </a:endParaRPr>
          </a:p>
        </p:txBody>
      </p:sp>
      <p:grpSp>
        <p:nvGrpSpPr>
          <p:cNvPr id="7174" name="Группа 7173"/>
          <p:cNvGrpSpPr/>
          <p:nvPr/>
        </p:nvGrpSpPr>
        <p:grpSpPr>
          <a:xfrm>
            <a:off x="224853" y="2132856"/>
            <a:ext cx="8667627" cy="2448272"/>
            <a:chOff x="971600" y="2417969"/>
            <a:chExt cx="6408712" cy="1734030"/>
          </a:xfrm>
        </p:grpSpPr>
        <p:grpSp>
          <p:nvGrpSpPr>
            <p:cNvPr id="7173" name="Группа 7172"/>
            <p:cNvGrpSpPr/>
            <p:nvPr/>
          </p:nvGrpSpPr>
          <p:grpSpPr>
            <a:xfrm>
              <a:off x="971600" y="2417969"/>
              <a:ext cx="3530462" cy="1731111"/>
              <a:chOff x="971600" y="2417969"/>
              <a:chExt cx="3530462" cy="1731111"/>
            </a:xfrm>
          </p:grpSpPr>
          <p:cxnSp>
            <p:nvCxnSpPr>
              <p:cNvPr id="10" name="Соединительная линия уступом 9"/>
              <p:cNvCxnSpPr/>
              <p:nvPr/>
            </p:nvCxnSpPr>
            <p:spPr>
              <a:xfrm flipV="1">
                <a:off x="1761618" y="3287122"/>
                <a:ext cx="1370222" cy="432048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169" name="Группа 7168"/>
              <p:cNvGrpSpPr/>
              <p:nvPr/>
            </p:nvGrpSpPr>
            <p:grpSpPr>
              <a:xfrm>
                <a:off x="971600" y="2417969"/>
                <a:ext cx="3530462" cy="1731111"/>
                <a:chOff x="971600" y="2417969"/>
                <a:chExt cx="3530462" cy="1731111"/>
              </a:xfrm>
            </p:grpSpPr>
            <p:cxnSp>
              <p:nvCxnSpPr>
                <p:cNvPr id="7" name="Соединительная линия уступом 6"/>
                <p:cNvCxnSpPr/>
                <p:nvPr/>
              </p:nvCxnSpPr>
              <p:spPr>
                <a:xfrm flipV="1">
                  <a:off x="3131840" y="2417969"/>
                  <a:ext cx="1370222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" name="Соединительная линия уступом 2"/>
                <p:cNvCxnSpPr/>
                <p:nvPr/>
              </p:nvCxnSpPr>
              <p:spPr>
                <a:xfrm flipV="1">
                  <a:off x="971600" y="3717032"/>
                  <a:ext cx="1440160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Соединительная линия уступом 10"/>
                <p:cNvCxnSpPr/>
                <p:nvPr/>
              </p:nvCxnSpPr>
              <p:spPr>
                <a:xfrm flipV="1">
                  <a:off x="2446729" y="2852936"/>
                  <a:ext cx="1370222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42" name="Группа 41"/>
            <p:cNvGrpSpPr/>
            <p:nvPr/>
          </p:nvGrpSpPr>
          <p:grpSpPr>
            <a:xfrm flipH="1">
              <a:off x="3849850" y="2420888"/>
              <a:ext cx="3530462" cy="1731111"/>
              <a:chOff x="971600" y="2417969"/>
              <a:chExt cx="3530462" cy="1731111"/>
            </a:xfrm>
          </p:grpSpPr>
          <p:cxnSp>
            <p:nvCxnSpPr>
              <p:cNvPr id="43" name="Соединительная линия уступом 42"/>
              <p:cNvCxnSpPr/>
              <p:nvPr/>
            </p:nvCxnSpPr>
            <p:spPr>
              <a:xfrm flipV="1">
                <a:off x="1761618" y="3287122"/>
                <a:ext cx="1370222" cy="432048"/>
              </a:xfrm>
              <a:prstGeom prst="bentConnector3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4" name="Группа 43"/>
              <p:cNvGrpSpPr/>
              <p:nvPr/>
            </p:nvGrpSpPr>
            <p:grpSpPr>
              <a:xfrm>
                <a:off x="971600" y="2417969"/>
                <a:ext cx="3530462" cy="1731111"/>
                <a:chOff x="971600" y="2417969"/>
                <a:chExt cx="3530462" cy="1731111"/>
              </a:xfrm>
            </p:grpSpPr>
            <p:cxnSp>
              <p:nvCxnSpPr>
                <p:cNvPr id="45" name="Соединительная линия уступом 44"/>
                <p:cNvCxnSpPr/>
                <p:nvPr/>
              </p:nvCxnSpPr>
              <p:spPr>
                <a:xfrm flipV="1">
                  <a:off x="3131840" y="2417969"/>
                  <a:ext cx="1370222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Соединительная линия уступом 45"/>
                <p:cNvCxnSpPr/>
                <p:nvPr/>
              </p:nvCxnSpPr>
              <p:spPr>
                <a:xfrm flipV="1">
                  <a:off x="971600" y="3717032"/>
                  <a:ext cx="1440160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7" name="Соединительная линия уступом 46"/>
                <p:cNvCxnSpPr/>
                <p:nvPr/>
              </p:nvCxnSpPr>
              <p:spPr>
                <a:xfrm flipV="1">
                  <a:off x="2446729" y="2852936"/>
                  <a:ext cx="1370222" cy="432048"/>
                </a:xfrm>
                <a:prstGeom prst="bentConnector3">
                  <a:avLst/>
                </a:prstGeom>
                <a:ln w="381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49" name="Прямоугольник 48"/>
          <p:cNvSpPr/>
          <p:nvPr/>
        </p:nvSpPr>
        <p:spPr>
          <a:xfrm>
            <a:off x="-36512" y="3933056"/>
            <a:ext cx="131453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АСИ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0" name="Прямоугольник 49"/>
          <p:cNvSpPr/>
          <p:nvPr/>
        </p:nvSpPr>
        <p:spPr>
          <a:xfrm>
            <a:off x="827584" y="3356992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АСУ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771800" y="2136977"/>
            <a:ext cx="136815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АСА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763688" y="2775569"/>
            <a:ext cx="1584176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АСО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3" name="Прямоугольник 52"/>
          <p:cNvSpPr/>
          <p:nvPr/>
        </p:nvSpPr>
        <p:spPr>
          <a:xfrm>
            <a:off x="5004048" y="2123491"/>
            <a:ext cx="129614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АЗА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5796136" y="2755969"/>
            <a:ext cx="151611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АЗО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6588224" y="3369186"/>
            <a:ext cx="1728192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АЗУ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7850147" y="3933056"/>
            <a:ext cx="1402373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000" b="1" i="0" u="none" strike="noStrike" kern="0" cap="none" spc="0" normalizeH="0" baseline="0" noProof="0" dirty="0" smtClean="0">
                <a:ln w="12700">
                  <a:solidFill>
                    <a:srgbClr val="1F497D">
                      <a:satMod val="155000"/>
                    </a:srgbClr>
                  </a:solidFill>
                  <a:prstDash val="solid"/>
                </a:ln>
                <a:solidFill>
                  <a:srgbClr val="FF0000"/>
                </a:solidFill>
                <a:uLnTx/>
                <a:uFillTx/>
              </a:rPr>
              <a:t>АЗИ</a:t>
            </a:r>
            <a:endParaRPr kumimoji="0" lang="ru-RU" sz="4000" b="1" i="0" u="none" strike="noStrike" kern="0" cap="none" spc="0" normalizeH="0" baseline="0" noProof="0" dirty="0">
              <a:ln w="12700">
                <a:solidFill>
                  <a:srgbClr val="1F497D">
                    <a:satMod val="155000"/>
                  </a:srgbClr>
                </a:solidFill>
                <a:prstDash val="solid"/>
              </a:ln>
              <a:solidFill>
                <a:srgbClr val="FF0000"/>
              </a:solidFill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087127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build="allAtOnce"/>
      <p:bldP spid="50" grpId="0" build="allAtOnce"/>
      <p:bldP spid="51" grpId="0" build="allAtOnce"/>
      <p:bldP spid="52" grpId="0" build="allAtOnce"/>
      <p:bldP spid="53" grpId="0" build="allAtOnce"/>
      <p:bldP spid="54" grpId="0" build="allAtOnce"/>
      <p:bldP spid="55" grpId="0" build="allAtOnce"/>
      <p:bldP spid="56" grpId="0" build="allAtOnce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Составь </a:t>
            </a:r>
            <a:r>
              <a:rPr lang="ru-RU" dirty="0" smtClean="0">
                <a:solidFill>
                  <a:srgbClr val="7030A0"/>
                </a:solidFill>
              </a:rPr>
              <a:t>слова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Назови получившееся слово.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484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						сесть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 </a:t>
            </a:r>
            <a:r>
              <a:rPr lang="ru-RU" b="1" dirty="0" smtClean="0">
                <a:solidFill>
                  <a:srgbClr val="0070C0"/>
                </a:solidFill>
              </a:rPr>
              <a:t>						стелить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	</a:t>
            </a:r>
            <a:r>
              <a:rPr lang="ru-RU" b="1" dirty="0" smtClean="0">
                <a:solidFill>
                  <a:srgbClr val="0070C0"/>
                </a:solidFill>
              </a:rPr>
              <a:t>					солить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rgbClr val="0070C0"/>
                </a:solidFill>
              </a:rPr>
              <a:t>А	       				мести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	</a:t>
            </a:r>
            <a:r>
              <a:rPr lang="ru-RU" b="1" dirty="0" smtClean="0">
                <a:solidFill>
                  <a:srgbClr val="0070C0"/>
                </a:solidFill>
              </a:rPr>
              <a:t>					просить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	</a:t>
            </a:r>
            <a:r>
              <a:rPr lang="ru-RU" b="1" dirty="0" smtClean="0">
                <a:solidFill>
                  <a:srgbClr val="0070C0"/>
                </a:solidFill>
              </a:rPr>
              <a:t>					нести</a:t>
            </a:r>
          </a:p>
          <a:p>
            <a:pPr marL="0" indent="0">
              <a:buNone/>
            </a:pPr>
            <a:r>
              <a:rPr lang="ru-RU" b="1" dirty="0">
                <a:solidFill>
                  <a:srgbClr val="0070C0"/>
                </a:solidFill>
              </a:rPr>
              <a:t>	</a:t>
            </a:r>
            <a:r>
              <a:rPr lang="ru-RU" b="1" dirty="0" smtClean="0">
                <a:solidFill>
                  <a:srgbClr val="0070C0"/>
                </a:solidFill>
              </a:rPr>
              <a:t>					навес</a:t>
            </a:r>
            <a:endParaRPr lang="ru-RU" b="1" dirty="0">
              <a:solidFill>
                <a:srgbClr val="0070C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835696" y="2636912"/>
            <a:ext cx="4032448" cy="649796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835696" y="3068960"/>
            <a:ext cx="4032448" cy="288032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35696" y="3473517"/>
            <a:ext cx="4032448" cy="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35696" y="3543298"/>
            <a:ext cx="4032448" cy="373785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35696" y="2132856"/>
            <a:ext cx="4032448" cy="108012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835696" y="3645024"/>
            <a:ext cx="4032448" cy="747571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35696" y="3717032"/>
            <a:ext cx="4032448" cy="1080120"/>
          </a:xfrm>
          <a:prstGeom prst="line">
            <a:avLst/>
          </a:prstGeom>
          <a:ln w="3810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200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Составь </a:t>
            </a:r>
            <a:r>
              <a:rPr lang="ru-RU" dirty="0" smtClean="0">
                <a:solidFill>
                  <a:srgbClr val="7030A0"/>
                </a:solidFill>
              </a:rPr>
              <a:t>слова</a:t>
            </a:r>
            <a:r>
              <a:rPr lang="ru-RU" b="1" dirty="0" smtClean="0">
                <a:solidFill>
                  <a:srgbClr val="7030A0"/>
                </a:solidFill>
              </a:rPr>
              <a:t>. </a:t>
            </a:r>
            <a:r>
              <a:rPr lang="ru-RU" b="1" dirty="0" smtClean="0">
                <a:solidFill>
                  <a:srgbClr val="7030A0"/>
                </a:solidFill>
              </a:rPr>
              <a:t/>
            </a:r>
            <a:br>
              <a:rPr lang="ru-RU" b="1" dirty="0" smtClean="0">
                <a:solidFill>
                  <a:srgbClr val="7030A0"/>
                </a:solidFill>
              </a:rPr>
            </a:br>
            <a:r>
              <a:rPr lang="ru-RU" b="1" dirty="0" smtClean="0">
                <a:solidFill>
                  <a:srgbClr val="7030A0"/>
                </a:solidFill>
              </a:rPr>
              <a:t>Назови получившееся слово.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248472"/>
          </a:xfrm>
        </p:spPr>
        <p:txBody>
          <a:bodyPr/>
          <a:lstStyle/>
          <a:p>
            <a:pPr marL="0" indent="0">
              <a:buNone/>
            </a:pPr>
            <a:r>
              <a:rPr lang="ru-RU" b="1" dirty="0" smtClean="0">
                <a:solidFill>
                  <a:srgbClr val="0070C0"/>
                </a:solidFill>
              </a:rPr>
              <a:t>					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вязать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				светить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			нести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   </a:t>
            </a:r>
            <a:r>
              <a:rPr lang="ru-RU" b="1" dirty="0" smtClean="0">
                <a:solidFill>
                  <a:srgbClr val="FF0000"/>
                </a:solidFill>
              </a:rPr>
              <a:t>З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А	       				возить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			носить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			стелить</a:t>
            </a:r>
          </a:p>
          <a:p>
            <a:pPr marL="0" indent="0">
              <a:buNone/>
            </a:pPr>
            <a:r>
              <a:rPr lang="ru-RU" b="1" dirty="0">
                <a:solidFill>
                  <a:schemeClr val="accent3">
                    <a:lumMod val="50000"/>
                  </a:schemeClr>
                </a:solidFill>
              </a:rPr>
              <a:t>	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					сорить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1835696" y="2636912"/>
            <a:ext cx="4032448" cy="649796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1835696" y="3068960"/>
            <a:ext cx="4032448" cy="2880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835696" y="3473517"/>
            <a:ext cx="4032448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835696" y="3543298"/>
            <a:ext cx="4032448" cy="373785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1835696" y="2132856"/>
            <a:ext cx="4032448" cy="10801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1835696" y="3645024"/>
            <a:ext cx="4032448" cy="74757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1835696" y="3717032"/>
            <a:ext cx="4032448" cy="108012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592840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http://mistergid.ru/image/upload/2011-08-07/330026694634_1263575262_00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4075113"/>
            <a:ext cx="3868737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Иллюстрация № 5 к книге &quot;Рассказы по картинкам: Времена года&quot;, фотография, изображение, картинк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50" y="4127500"/>
            <a:ext cx="3740150" cy="256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6" descr="Иллюстрация № 4 к книге &quot;Рассказы по картинкам: Времена года&quot;, фотография, изображение, картинка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3838" y="1357313"/>
            <a:ext cx="3868737" cy="262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8" descr="Иллюстрация № 3 к книге &quot;Рассказы по картинкам: Времена года&quot;, фотография, изображение, картинк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3" y="1484313"/>
            <a:ext cx="3646487" cy="249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Назови времена года со звуками «С - З»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66577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Назови картинки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2"/>
            <a:ext cx="230425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4763" y="1784226"/>
            <a:ext cx="196215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403" y="1628800"/>
            <a:ext cx="2385053" cy="17887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933056"/>
            <a:ext cx="2208245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9627" y="4017142"/>
            <a:ext cx="1585058" cy="15720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248040"/>
            <a:ext cx="2118834" cy="1701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02747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Documents and Settings\Admin\Мои документы\картинки потемам\птицы\сойка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FFF"/>
              </a:clrFrom>
              <a:clrTo>
                <a:srgbClr val="F9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596" y="1285860"/>
            <a:ext cx="1214446" cy="1285884"/>
          </a:xfrm>
          <a:prstGeom prst="cloudCallout">
            <a:avLst/>
          </a:prstGeom>
          <a:noFill/>
          <a:ln>
            <a:solidFill>
              <a:srgbClr val="00B0F0"/>
            </a:solidFill>
            <a:prstDash val="dashDot"/>
          </a:ln>
        </p:spPr>
      </p:pic>
      <p:pic>
        <p:nvPicPr>
          <p:cNvPr id="22531" name="Picture 3" descr="C:\Documents and Settings\Admin\Мои документы\картинки потемам\птицы\сов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3143248"/>
            <a:ext cx="1190625" cy="1271589"/>
          </a:xfrm>
          <a:prstGeom prst="cloudCallout">
            <a:avLst/>
          </a:prstGeom>
          <a:noFill/>
          <a:ln>
            <a:solidFill>
              <a:srgbClr val="00B0F0"/>
            </a:solidFill>
          </a:ln>
        </p:spPr>
      </p:pic>
      <p:pic>
        <p:nvPicPr>
          <p:cNvPr id="22532" name="Picture 4" descr="C:\Documents and Settings\Admin\Мои документы\картинки потемам\птицы\клёс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14480" y="4500570"/>
            <a:ext cx="1143000" cy="1328739"/>
          </a:xfrm>
          <a:prstGeom prst="cloudCallout">
            <a:avLst/>
          </a:prstGeom>
          <a:noFill/>
          <a:ln>
            <a:solidFill>
              <a:srgbClr val="00B0F0"/>
            </a:solidFill>
            <a:prstDash val="lgDash"/>
          </a:ln>
        </p:spPr>
      </p:pic>
      <p:pic>
        <p:nvPicPr>
          <p:cNvPr id="22533" name="Picture 5" descr="C:\Documents and Settings\Admin\Мои документы\картинки потемам\птицы\зарянка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FCDB5"/>
              </a:clrFrom>
              <a:clrTo>
                <a:srgbClr val="DFCDB5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72330" y="1214422"/>
            <a:ext cx="1285884" cy="1357315"/>
          </a:xfrm>
          <a:prstGeom prst="cloudCallout">
            <a:avLst/>
          </a:prstGeom>
          <a:noFill/>
          <a:ln>
            <a:solidFill>
              <a:srgbClr val="0070C0"/>
            </a:solidFill>
            <a:prstDash val="lgDash"/>
          </a:ln>
        </p:spPr>
      </p:pic>
      <p:pic>
        <p:nvPicPr>
          <p:cNvPr id="22534" name="Picture 6" descr="C:\Documents and Settings\Admin\Мои документы\картинки потемам\птицы\скворец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29520" y="3286124"/>
            <a:ext cx="1000132" cy="1181100"/>
          </a:xfrm>
          <a:prstGeom prst="cloudCallout">
            <a:avLst/>
          </a:prstGeom>
          <a:noFill/>
          <a:ln>
            <a:solidFill>
              <a:srgbClr val="00B0F0"/>
            </a:solidFill>
            <a:prstDash val="dashDot"/>
          </a:ln>
        </p:spPr>
      </p:pic>
      <p:pic>
        <p:nvPicPr>
          <p:cNvPr id="22535" name="Picture 7" descr="C:\Documents and Settings\Admin\Мои документы\картинки потемам\птицы\солове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786710" y="5072074"/>
            <a:ext cx="1000132" cy="1204915"/>
          </a:xfrm>
          <a:prstGeom prst="cloudCallout">
            <a:avLst/>
          </a:prstGeom>
          <a:noFill/>
          <a:ln>
            <a:solidFill>
              <a:srgbClr val="00B0F0"/>
            </a:solidFill>
            <a:prstDash val="dashDot"/>
          </a:ln>
        </p:spPr>
      </p:pic>
      <p:pic>
        <p:nvPicPr>
          <p:cNvPr id="22536" name="Picture 8" descr="C:\Documents and Settings\Admin\Мои документы\насекомые\кузнечик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071934" y="1928802"/>
            <a:ext cx="1133475" cy="1285884"/>
          </a:xfrm>
          <a:prstGeom prst="cloudCallout">
            <a:avLst/>
          </a:prstGeom>
          <a:noFill/>
          <a:ln>
            <a:solidFill>
              <a:srgbClr val="00B0F0"/>
            </a:solidFill>
            <a:prstDash val="lgDash"/>
          </a:ln>
        </p:spPr>
      </p:pic>
      <p:pic>
        <p:nvPicPr>
          <p:cNvPr id="22537" name="Picture 9" descr="C:\Documents and Settings\Admin\Мои документы\насекомые\стрекоза.jpg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51677C"/>
              </a:clrFrom>
              <a:clrTo>
                <a:srgbClr val="51677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4643446"/>
            <a:ext cx="1285875" cy="1133475"/>
          </a:xfrm>
          <a:prstGeom prst="cloudCallout">
            <a:avLst/>
          </a:prstGeom>
          <a:noFill/>
          <a:ln>
            <a:solidFill>
              <a:srgbClr val="00B0F0"/>
            </a:solidFill>
            <a:prstDash val="lgDash"/>
          </a:ln>
        </p:spPr>
      </p:pic>
      <p:sp>
        <p:nvSpPr>
          <p:cNvPr id="10" name="TextBox 9"/>
          <p:cNvSpPr txBox="1"/>
          <p:nvPr/>
        </p:nvSpPr>
        <p:spPr>
          <a:xfrm>
            <a:off x="1785938" y="2214563"/>
            <a:ext cx="1500187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2800" dirty="0" smtClean="0">
                <a:solidFill>
                  <a:schemeClr val="accent4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Сойка</a:t>
            </a:r>
            <a:endParaRPr lang="ru-RU" sz="2800" dirty="0">
              <a:solidFill>
                <a:schemeClr val="accent4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1785938" y="3786188"/>
            <a:ext cx="13573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Сова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3786188" y="3429000"/>
            <a:ext cx="22145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Кузнечик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6715125" y="2714625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Зарянка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00875" y="4643438"/>
            <a:ext cx="17145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Скворец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786063" y="5572125"/>
            <a:ext cx="150018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Клёст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572000" y="6000750"/>
            <a:ext cx="2143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Стрекоза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286625" y="6215063"/>
            <a:ext cx="15716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Соловей</a:t>
            </a:r>
            <a:endParaRPr lang="ru-RU" sz="28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234" name="TextBox 18"/>
          <p:cNvSpPr txBox="1">
            <a:spLocks noChangeArrowheads="1"/>
          </p:cNvSpPr>
          <p:nvPr/>
        </p:nvSpPr>
        <p:spPr bwMode="auto">
          <a:xfrm>
            <a:off x="2000250" y="333375"/>
            <a:ext cx="500062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Кто лишний?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567</TotalTime>
  <Words>245</Words>
  <Application>Microsoft Office PowerPoint</Application>
  <PresentationFormat>Экран (4:3)</PresentationFormat>
  <Paragraphs>104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Lucida Sans Unicode</vt:lpstr>
      <vt:lpstr>Wingdings 3</vt:lpstr>
      <vt:lpstr>Verdana</vt:lpstr>
      <vt:lpstr>Wingdings 2</vt:lpstr>
      <vt:lpstr>Calibri</vt:lpstr>
      <vt:lpstr>Cambria</vt:lpstr>
      <vt:lpstr>Times New Roman</vt:lpstr>
      <vt:lpstr>Открытая</vt:lpstr>
      <vt:lpstr>Дифференциация звуков  «С - З»</vt:lpstr>
      <vt:lpstr>Ответь на вопросы</vt:lpstr>
      <vt:lpstr>Презентация PowerPoint</vt:lpstr>
      <vt:lpstr>Презентация PowerPoint</vt:lpstr>
      <vt:lpstr>Составь слова.  Назови получившееся слово.</vt:lpstr>
      <vt:lpstr>Составь слова.  Назови получившееся слово.</vt:lpstr>
      <vt:lpstr>Назови времена года со звуками «С - З»</vt:lpstr>
      <vt:lpstr>Назови картинки</vt:lpstr>
      <vt:lpstr>Презентация PowerPoint</vt:lpstr>
      <vt:lpstr>Презентация PowerPoint</vt:lpstr>
      <vt:lpstr>Образуй от имён существительных прилагательные</vt:lpstr>
      <vt:lpstr>Закончи предложения</vt:lpstr>
      <vt:lpstr>Назови слова  противоположные по значению</vt:lpstr>
      <vt:lpstr>Слушай и повторяй сочетания фраз.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ива</dc:title>
  <dc:creator>Admin</dc:creator>
  <cp:lastModifiedBy>111-3</cp:lastModifiedBy>
  <cp:revision>75</cp:revision>
  <dcterms:created xsi:type="dcterms:W3CDTF">2010-01-20T07:53:16Z</dcterms:created>
  <dcterms:modified xsi:type="dcterms:W3CDTF">2013-11-30T12:57:02Z</dcterms:modified>
</cp:coreProperties>
</file>