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92" r:id="rId3"/>
    <p:sldId id="293" r:id="rId4"/>
    <p:sldId id="290" r:id="rId5"/>
    <p:sldId id="294" r:id="rId6"/>
    <p:sldId id="297" r:id="rId7"/>
    <p:sldId id="298" r:id="rId8"/>
    <p:sldId id="299" r:id="rId9"/>
    <p:sldId id="300" r:id="rId10"/>
    <p:sldId id="301" r:id="rId11"/>
    <p:sldId id="295" r:id="rId12"/>
    <p:sldId id="302" r:id="rId13"/>
    <p:sldId id="303" r:id="rId14"/>
    <p:sldId id="304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B889DB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1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809625 h 510"/>
              <a:gd name="T4" fmla="*/ 2762250 w 1740"/>
              <a:gd name="T5" fmla="*/ 809625 h 510"/>
              <a:gd name="T6" fmla="*/ 2532063 w 1740"/>
              <a:gd name="T7" fmla="*/ 47625 h 510"/>
              <a:gd name="T8" fmla="*/ 0 w 1740"/>
              <a:gd name="T9" fmla="*/ 0 h 5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reeform 3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771650 w 4032"/>
              <a:gd name="T1" fmla="*/ 0 h 1356"/>
              <a:gd name="T2" fmla="*/ 6096000 w 4032"/>
              <a:gd name="T3" fmla="*/ 1009650 h 1356"/>
              <a:gd name="T4" fmla="*/ 6400800 w 4032"/>
              <a:gd name="T5" fmla="*/ 2152650 h 1356"/>
              <a:gd name="T6" fmla="*/ 457200 w 4032"/>
              <a:gd name="T7" fmla="*/ 2152650 h 1356"/>
              <a:gd name="T8" fmla="*/ 0 w 4032"/>
              <a:gd name="T9" fmla="*/ 1314450 h 1356"/>
              <a:gd name="T10" fmla="*/ 1771650 w 4032"/>
              <a:gd name="T11" fmla="*/ 0 h 13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809625 w 2988"/>
              <a:gd name="T1" fmla="*/ 1743075 h 3180"/>
              <a:gd name="T2" fmla="*/ 3619500 w 2988"/>
              <a:gd name="T3" fmla="*/ 0 h 3180"/>
              <a:gd name="T4" fmla="*/ 4743450 w 2988"/>
              <a:gd name="T5" fmla="*/ 542925 h 3180"/>
              <a:gd name="T6" fmla="*/ 4743450 w 2988"/>
              <a:gd name="T7" fmla="*/ 4400550 h 3180"/>
              <a:gd name="T8" fmla="*/ 2305050 w 2988"/>
              <a:gd name="T9" fmla="*/ 4857750 h 3180"/>
              <a:gd name="T10" fmla="*/ 0 w 2988"/>
              <a:gd name="T11" fmla="*/ 3819525 h 3180"/>
              <a:gd name="T12" fmla="*/ 809625 w 2988"/>
              <a:gd name="T13" fmla="*/ 1743075 h 31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438150 w 2064"/>
              <a:gd name="T3" fmla="*/ 2409825 h 1518"/>
              <a:gd name="T4" fmla="*/ 3276600 w 2064"/>
              <a:gd name="T5" fmla="*/ 0 h 1518"/>
              <a:gd name="T6" fmla="*/ 0 w 2064"/>
              <a:gd name="T7" fmla="*/ 0 h 15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6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5924043 w 4014"/>
              <a:gd name="T3" fmla="*/ 0 h 4455"/>
              <a:gd name="T4" fmla="*/ 5284403 w 4014"/>
              <a:gd name="T5" fmla="*/ 4962506 h 4455"/>
              <a:gd name="T6" fmla="*/ 0 w 4014"/>
              <a:gd name="T7" fmla="*/ 6107699 h 4455"/>
              <a:gd name="T8" fmla="*/ 0 w 4014"/>
              <a:gd name="T9" fmla="*/ 0 h 4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7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Freeform 23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1023937 h 651"/>
              <a:gd name="T4" fmla="*/ 1009650 w 636"/>
              <a:gd name="T5" fmla="*/ 1033462 h 651"/>
              <a:gd name="T6" fmla="*/ 1003300 w 636"/>
              <a:gd name="T7" fmla="*/ 0 h 651"/>
              <a:gd name="T8" fmla="*/ 0 w 636"/>
              <a:gd name="T9" fmla="*/ 0 h 6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31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21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02 h 720"/>
                <a:gd name="T8" fmla="*/ 0 w 672"/>
                <a:gd name="T9" fmla="*/ 421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159 w 212"/>
                <a:gd name="T1" fmla="*/ 0 h 824"/>
                <a:gd name="T2" fmla="*/ 0 w 212"/>
                <a:gd name="T3" fmla="*/ 82 h 824"/>
                <a:gd name="T4" fmla="*/ 130 w 212"/>
                <a:gd name="T5" fmla="*/ 824 h 824"/>
                <a:gd name="T6" fmla="*/ 164 w 212"/>
                <a:gd name="T7" fmla="*/ 822 h 824"/>
                <a:gd name="T8" fmla="*/ 159 w 212"/>
                <a:gd name="T9" fmla="*/ 0 h 8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" name="Rectangle 33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4" name="Picture 37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53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99364" name="Rectangle 36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5" name="Rectangle 2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2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D7FAD-D0CD-4E33-8521-409E6F97B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B390D-ED6C-4AE8-9AB5-D013CCA1D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CB58E-99DB-4AB3-BADD-3EEC07945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6284-22C6-452D-801A-3A8785117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5660C-ED64-4F83-9363-DA1C93479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04CCC-8A1A-4CAD-B322-26A644B07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43E7F-6ACD-4EE9-B641-97F66330B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2A4E5-C04E-44F3-8035-7333828CE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AE502-A714-4218-8F76-98E76FEBC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76FB3-8D7F-4E80-BF7C-272FE9ABE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CCB6-B1A9-422B-BED2-9481044B3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96402-B58A-4C7E-B576-8AD8D8F9C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reeform 2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8307" name="Freeform 3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358900 h 1100"/>
              <a:gd name="T4" fmla="*/ 1441451 w 1089"/>
              <a:gd name="T5" fmla="*/ 1358900 h 1100"/>
              <a:gd name="T6" fmla="*/ 0 w 1089"/>
              <a:gd name="T7" fmla="*/ 0 h 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98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98330" name="Rectangle 2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31" name="Rectangle 2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32" name="Rectangle 2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2929441B-D8CB-4B16-B7E1-262B2CBAE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8333" name="Freeform 29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5105400 w 3130"/>
              <a:gd name="T1" fmla="*/ 739775 h 453"/>
              <a:gd name="T2" fmla="*/ 5105400 w 3130"/>
              <a:gd name="T3" fmla="*/ 0 h 453"/>
              <a:gd name="T4" fmla="*/ 0 w 3130"/>
              <a:gd name="T5" fmla="*/ 0 h 453"/>
              <a:gd name="T6" fmla="*/ 5105400 w 3130"/>
              <a:gd name="T7" fmla="*/ 739775 h 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8334" name="Rectangle 30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2079" name="Picture 31" descr="water"/>
          <p:cNvPicPr>
            <a:picLocks noChangeAspect="1" noChangeArrowheads="1"/>
          </p:cNvPicPr>
          <p:nvPr/>
        </p:nvPicPr>
        <p:blipFill>
          <a:blip r:embed="rId14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32" descr="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nimBg="1"/>
      <p:bldP spid="98333" grpId="0" animBg="1"/>
      <p:bldP spid="98334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1560" y="836712"/>
            <a:ext cx="792088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Речевой материал на автоматизацию звука «Р»</a:t>
            </a:r>
            <a:endParaRPr lang="ru-RU" sz="5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gray">
          <a:xfrm>
            <a:off x="304221" y="4725144"/>
            <a:ext cx="82089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Сурдопедагог </a:t>
            </a:r>
          </a:p>
          <a:p>
            <a:pPr marL="0" indent="0" algn="r">
              <a:buNone/>
            </a:pPr>
            <a:r>
              <a:rPr lang="ru-RU" sz="4000" dirty="0" err="1" smtClean="0">
                <a:solidFill>
                  <a:srgbClr val="002060"/>
                </a:solidFill>
              </a:rPr>
              <a:t>Тибилова</a:t>
            </a:r>
            <a:r>
              <a:rPr lang="ru-RU" sz="4000" dirty="0" smtClean="0">
                <a:solidFill>
                  <a:srgbClr val="002060"/>
                </a:solidFill>
              </a:rPr>
              <a:t> Л.Д.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2088232" cy="792088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3 + 1 =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9162" y="139279"/>
            <a:ext cx="7201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B889DB"/>
                </a:solidFill>
                <a:latin typeface="Times New Roman" pitchFamily="18" charset="0"/>
                <a:cs typeface="Times New Roman" pitchFamily="18" charset="0"/>
              </a:rPr>
              <a:t>Реши примеры</a:t>
            </a:r>
            <a:endParaRPr lang="ru-RU" sz="4400" b="1" dirty="0">
              <a:solidFill>
                <a:srgbClr val="B889D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gray">
          <a:xfrm>
            <a:off x="2051720" y="2420888"/>
            <a:ext cx="23762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13 + 1 =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gray">
          <a:xfrm>
            <a:off x="4067944" y="3832021"/>
            <a:ext cx="23762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23 + 1 =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gray">
          <a:xfrm>
            <a:off x="5911798" y="5382114"/>
            <a:ext cx="23762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24 + 6 =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gray">
          <a:xfrm>
            <a:off x="2627784" y="1196752"/>
            <a:ext cx="6120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4</a:t>
            </a:r>
            <a:endParaRPr lang="ru-RU" sz="4400" b="1" dirty="0" smtClean="0">
              <a:solidFill>
                <a:srgbClr val="7030A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gray">
          <a:xfrm>
            <a:off x="4283968" y="2420888"/>
            <a:ext cx="11521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14</a:t>
            </a:r>
            <a:endParaRPr lang="ru-RU" sz="4400" b="1" dirty="0" smtClean="0">
              <a:solidFill>
                <a:srgbClr val="7030A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gray">
          <a:xfrm>
            <a:off x="6429416" y="3832021"/>
            <a:ext cx="10229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24</a:t>
            </a:r>
            <a:endParaRPr lang="ru-RU" sz="4400" b="1" dirty="0" smtClean="0">
              <a:solidFill>
                <a:srgbClr val="7030A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gray">
          <a:xfrm>
            <a:off x="8172400" y="5373216"/>
            <a:ext cx="971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30</a:t>
            </a:r>
            <a:endParaRPr lang="ru-RU" sz="44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76473"/>
            <a:ext cx="2874044" cy="261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68" y="2995115"/>
            <a:ext cx="3691498" cy="245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09162" y="139279"/>
            <a:ext cx="72014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Составь предложения по картинкам.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gray">
          <a:xfrm>
            <a:off x="1259632" y="1863465"/>
            <a:ext cx="597698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Что делают?</a:t>
            </a:r>
            <a:endParaRPr lang="ru-RU" sz="3300" b="1" dirty="0" smtClean="0">
              <a:solidFill>
                <a:srgbClr val="FF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gray">
          <a:xfrm>
            <a:off x="1283241" y="5877272"/>
            <a:ext cx="597698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Играют в мяч.</a:t>
            </a:r>
            <a:endParaRPr lang="ru-RU" sz="33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220" y="462006"/>
            <a:ext cx="619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лежит в портфеле?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1938511" cy="193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8" y="1556791"/>
            <a:ext cx="1380155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41099"/>
            <a:ext cx="1399471" cy="140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54" y="5373216"/>
            <a:ext cx="1402457" cy="140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http://im7-tub-ru.yandex.net/i?id=191493263-14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47" y="5445224"/>
            <a:ext cx="1516230" cy="138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3-tub-ru.yandex.net/i?id=109761491-05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43" y="3898781"/>
            <a:ext cx="1012940" cy="130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90" y="3875960"/>
            <a:ext cx="1332657" cy="133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 descr="http://im7-tub-ru.yandex.net/i?id=200970152-65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07" y="3875960"/>
            <a:ext cx="1332657" cy="133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56791"/>
            <a:ext cx="1392932" cy="18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5" descr="C:\Documents and Settings\Admin\Мои документы\картинки потемам\карт по звукам\Мир растений\Овощи\Капуста 01.gif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51" y="5243557"/>
            <a:ext cx="3057113" cy="202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1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220" y="462006"/>
            <a:ext cx="619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 картинки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t2.gstatic.com/images?q=tbn:ANd9GcQ-Cd16gOQdchHYw3F1tudQHlBGqienQTV8xgU4TFLkDIGTPQfq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95308"/>
            <a:ext cx="2616205" cy="210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79" y="1378855"/>
            <a:ext cx="2266169" cy="226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82" y="3579145"/>
            <a:ext cx="2031096" cy="287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44" y="4221088"/>
            <a:ext cx="2582389" cy="206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3" y="1394822"/>
            <a:ext cx="2700236" cy="203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7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0"/>
          <a:stretch/>
        </p:blipFill>
        <p:spPr bwMode="auto">
          <a:xfrm>
            <a:off x="3283506" y="1628800"/>
            <a:ext cx="3287812" cy="475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32" y="814646"/>
            <a:ext cx="8811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 smtClean="0">
                <a:solidFill>
                  <a:srgbClr val="7030A0"/>
                </a:solidFill>
              </a:rPr>
              <a:t>Составь предложение по картинке</a:t>
            </a:r>
            <a:endParaRPr lang="ru-RU" sz="33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348880"/>
            <a:ext cx="24482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accent5">
                    <a:lumMod val="50000"/>
                  </a:schemeClr>
                </a:solidFill>
              </a:rPr>
              <a:t>Рая держит в руках корзину с фруктами.</a:t>
            </a:r>
            <a:endParaRPr lang="ru-RU" sz="3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1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3" y="2471700"/>
            <a:ext cx="6840759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9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Молодец!</a:t>
            </a:r>
            <a:endParaRPr lang="ru-RU" sz="99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618073"/>
            <a:ext cx="83529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Прочитай слоги </a:t>
            </a:r>
            <a:r>
              <a:rPr lang="ru-RU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549384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rgbClr val="7030A0"/>
                </a:solidFill>
              </a:rPr>
              <a:t>Р___________________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408" y="2735449"/>
            <a:ext cx="8644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РА   РО   РУ            АР   ОА   УР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210" y="3933056"/>
            <a:ext cx="33057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РА   РАК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РО   РОТ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РУ   РУЧКА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4085456"/>
            <a:ext cx="3888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АР    ПАРТА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ОР    ДОКТОР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УР    УРОК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2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618073"/>
            <a:ext cx="83529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Прочитай слоги и слова</a:t>
            </a:r>
            <a:endParaRPr lang="ru-RU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62" y="1799397"/>
            <a:ext cx="41697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РЫ   РЫБА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РЕ    РЕЗИНКА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РИ    РИСУЕТ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835891"/>
            <a:ext cx="36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ЕР    ПЕРО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ЕР    ЗЕРНО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ИР    МИР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4653136"/>
            <a:ext cx="61874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АРА    КАРАНДАШ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ОРО   ПОРОШОК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УРУ    КУКУРУЗА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3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618073"/>
            <a:ext cx="83529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00" b="1" dirty="0" smtClean="0">
                <a:solidFill>
                  <a:srgbClr val="B889DB"/>
                </a:solidFill>
                <a:latin typeface="Times New Roman" pitchFamily="18" charset="0"/>
                <a:cs typeface="Times New Roman" pitchFamily="18" charset="0"/>
              </a:rPr>
              <a:t>Прочитай предложения</a:t>
            </a:r>
            <a:endParaRPr lang="ru-RU" sz="5500" b="1" dirty="0">
              <a:solidFill>
                <a:srgbClr val="B889D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132856"/>
            <a:ext cx="5472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</a:rPr>
              <a:t>Девочка играет в куклы.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650795"/>
            <a:ext cx="5436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</a:rPr>
              <a:t>Мальчики играют в мяч.</a:t>
            </a:r>
            <a:endParaRPr lang="ru-RU" sz="3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21164"/>
            <a:ext cx="3339815" cy="222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58" y="1556792"/>
            <a:ext cx="3076314" cy="230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4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618073"/>
            <a:ext cx="83529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00" b="1" dirty="0" smtClean="0">
                <a:solidFill>
                  <a:srgbClr val="B889DB"/>
                </a:solidFill>
                <a:latin typeface="Times New Roman" pitchFamily="18" charset="0"/>
                <a:cs typeface="Times New Roman" pitchFamily="18" charset="0"/>
              </a:rPr>
              <a:t>Назови картинки</a:t>
            </a:r>
            <a:endParaRPr lang="ru-RU" sz="5500" b="1" dirty="0">
              <a:solidFill>
                <a:srgbClr val="B889D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65" y="1866107"/>
            <a:ext cx="222567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84" y="1996182"/>
            <a:ext cx="2342604" cy="15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577" y="3789040"/>
            <a:ext cx="16700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5656" y="3777671"/>
            <a:ext cx="1944216" cy="238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60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435280" cy="536145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Вот высокая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Там глубокая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зоопарке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Скачет 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гости </a:t>
            </a:r>
            <a:r>
              <a:rPr lang="ru-RU" dirty="0" smtClean="0"/>
              <a:t>к 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72" y="2348880"/>
            <a:ext cx="1465012" cy="110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97928"/>
            <a:ext cx="1512168" cy="127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61" y="3668018"/>
            <a:ext cx="1643731" cy="112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40349"/>
            <a:ext cx="1662025" cy="124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219797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Тут зелёная </a:t>
            </a:r>
            <a:endParaRPr lang="ru-RU" sz="32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7" y="897928"/>
            <a:ext cx="1469071" cy="11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27809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 на ней лежат</a:t>
            </a:r>
            <a:endParaRPr lang="ru-RU" sz="32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48880"/>
            <a:ext cx="1436935" cy="114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005064"/>
            <a:ext cx="274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Купим спелый</a:t>
            </a:r>
            <a:endParaRPr lang="ru-RU" sz="32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17032"/>
            <a:ext cx="1339535" cy="12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56254" y="5229200"/>
            <a:ext cx="317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Красный он, как</a:t>
            </a:r>
            <a:endParaRPr lang="ru-RU" sz="32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17" y="5099600"/>
            <a:ext cx="137103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3528" y="0"/>
            <a:ext cx="6118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500" b="1" dirty="0" smtClean="0">
                <a:solidFill>
                  <a:srgbClr val="B889DB"/>
                </a:solidFill>
                <a:latin typeface="Times New Roman" pitchFamily="18" charset="0"/>
                <a:cs typeface="Times New Roman" pitchFamily="18" charset="0"/>
              </a:rPr>
              <a:t>Назови картинки</a:t>
            </a:r>
            <a:endParaRPr lang="ru-RU" sz="5500" b="1" dirty="0">
              <a:solidFill>
                <a:srgbClr val="B889D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4153"/>
            <a:ext cx="2664296" cy="8640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Зелёная</a:t>
            </a:r>
            <a:r>
              <a:rPr lang="ru-RU" dirty="0" smtClean="0"/>
              <a:t>  </a:t>
            </a:r>
            <a:endParaRPr lang="ru-RU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-109162" y="139279"/>
            <a:ext cx="7201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Составить словосочетания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117" y="1268760"/>
            <a:ext cx="1870131" cy="140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 bwMode="gray">
          <a:xfrm>
            <a:off x="251520" y="3770646"/>
            <a:ext cx="2664296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dirty="0" smtClean="0"/>
              <a:t>Мягкая</a:t>
            </a:r>
            <a:endParaRPr lang="ru-RU" dirty="0" smtClean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/>
          <a:srcRect b="14646"/>
          <a:stretch/>
        </p:blipFill>
        <p:spPr bwMode="auto">
          <a:xfrm>
            <a:off x="2061117" y="3203472"/>
            <a:ext cx="2214568" cy="195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59"/>
            <a:ext cx="1713191" cy="16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Объект 2"/>
          <p:cNvSpPr txBox="1">
            <a:spLocks/>
          </p:cNvSpPr>
          <p:nvPr/>
        </p:nvSpPr>
        <p:spPr bwMode="gray">
          <a:xfrm>
            <a:off x="5140563" y="1540877"/>
            <a:ext cx="2664296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dirty="0" smtClean="0"/>
              <a:t>Чистые  </a:t>
            </a:r>
            <a:endParaRPr lang="ru-RU" dirty="0" smtClean="0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95" y="3645024"/>
            <a:ext cx="2032507" cy="153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Объект 2"/>
          <p:cNvSpPr txBox="1">
            <a:spLocks/>
          </p:cNvSpPr>
          <p:nvPr/>
        </p:nvSpPr>
        <p:spPr bwMode="gray">
          <a:xfrm>
            <a:off x="4932040" y="4005065"/>
            <a:ext cx="2664296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dirty="0" smtClean="0"/>
              <a:t>Высокий 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7941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57077E-6 L 0.47326 0.6345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31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882" y="1540877"/>
            <a:ext cx="2664296" cy="8640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Тёплые</a:t>
            </a:r>
            <a:r>
              <a:rPr lang="ru-RU" dirty="0" smtClean="0"/>
              <a:t>  </a:t>
            </a:r>
            <a:endParaRPr lang="ru-RU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-109162" y="139279"/>
            <a:ext cx="7201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Составить словосочетания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gray">
          <a:xfrm>
            <a:off x="323528" y="3933057"/>
            <a:ext cx="2664296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dirty="0" smtClean="0"/>
              <a:t>Острый</a:t>
            </a:r>
            <a:endParaRPr lang="ru-RU" dirty="0" smtClean="0"/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gray">
          <a:xfrm>
            <a:off x="5140563" y="1540877"/>
            <a:ext cx="2664296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dirty="0" smtClean="0"/>
              <a:t>Глубокая  </a:t>
            </a:r>
            <a:endParaRPr lang="ru-RU" dirty="0" smtClean="0"/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gray">
          <a:xfrm>
            <a:off x="4932040" y="4005065"/>
            <a:ext cx="2664296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dirty="0" smtClean="0"/>
              <a:t>Красные  </a:t>
            </a:r>
            <a:endParaRPr lang="ru-RU" dirty="0" smtClean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6"/>
          <a:stretch/>
        </p:blipFill>
        <p:spPr bwMode="auto">
          <a:xfrm>
            <a:off x="2320259" y="1340480"/>
            <a:ext cx="1958655" cy="134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179" y="1263693"/>
            <a:ext cx="1882913" cy="141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59" y="3531355"/>
            <a:ext cx="1766677" cy="134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08" y="3543366"/>
            <a:ext cx="1820283" cy="137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07216E-6 L 0.51303 -0.2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-12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340768"/>
            <a:ext cx="3672408" cy="1872208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Сейчас урок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рисования.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9162" y="139279"/>
            <a:ext cx="7201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 слитно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gray">
          <a:xfrm>
            <a:off x="683568" y="4437112"/>
            <a:ext cx="38164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Сейчас урок </a:t>
            </a:r>
          </a:p>
          <a:p>
            <a:pPr marL="0" indent="0" algn="ctr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ритмики. 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2" y="1196752"/>
            <a:ext cx="3383829" cy="225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452638"/>
            <a:ext cx="4122004" cy="309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4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stellar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stellar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174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Носить следует два слуховых аппарата, потому что звук идет на оба уха!</dc:title>
  <dc:creator>A</dc:creator>
  <cp:lastModifiedBy>111-3</cp:lastModifiedBy>
  <cp:revision>36</cp:revision>
  <dcterms:created xsi:type="dcterms:W3CDTF">2011-05-30T12:03:23Z</dcterms:created>
  <dcterms:modified xsi:type="dcterms:W3CDTF">2013-11-30T15:05:54Z</dcterms:modified>
</cp:coreProperties>
</file>