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A76"/>
    <a:srgbClr val="BFE2E5"/>
    <a:srgbClr val="A40489"/>
    <a:srgbClr val="FF0000"/>
    <a:srgbClr val="009900"/>
    <a:srgbClr val="FFFF00"/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037C8-F057-4113-9F73-E8652F5DE9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1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7F4B4-A59F-4EB1-B53E-DD6D810AE3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1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05B1E-A78F-4CAF-B668-EF74261075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922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4994A-7AC6-4921-B83B-51FC3A239D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2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A8FBF-CA22-40E2-9832-165147773E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14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29759-885F-49FE-9278-FE2919E8EC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09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7D57A-4764-42AC-BA75-0CC9EE9DA2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5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E2F80-34CA-4A93-928B-D4817E18CF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34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67F61-F764-4D1F-A8AE-8EE25180E6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61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79FAB-4D7B-454C-9C5E-DFE2527DA0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8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C0D81-37AB-4ABA-9F23-7FFDB409BB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39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D8543-6954-43C9-838B-FF51B411D0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4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230C-39B5-4B14-9AB7-C7A8CA2564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80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CE92BF8-7926-41D6-A24D-1208F45CB59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Сказка про краски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Выполнила воспитатель </a:t>
            </a:r>
            <a:r>
              <a:rPr lang="ru-RU" sz="2400" dirty="0" err="1" smtClean="0"/>
              <a:t>Баллаева</a:t>
            </a:r>
            <a:r>
              <a:rPr lang="ru-RU" sz="2400" dirty="0" smtClean="0"/>
              <a:t> Ф.Г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Проверь свои знания: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Какие цвета называют основными?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Почему красную, синюю и жёлтую краски считают волшебными?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Как получить оранжевую, зелёную и фиолетовую краски?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Задачи: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Формировать знания по цветоведению (названия цвета красок, смешивание красок);</a:t>
            </a:r>
          </a:p>
          <a:p>
            <a:pPr eaLnBrk="1" hangingPunct="1">
              <a:defRPr/>
            </a:pPr>
            <a:r>
              <a:rPr lang="ru-RU" smtClean="0"/>
              <a:t>Совершенствовать навыки работы красками и кистью;</a:t>
            </a:r>
          </a:p>
          <a:p>
            <a:pPr eaLnBrk="1" hangingPunct="1">
              <a:defRPr/>
            </a:pPr>
            <a:r>
              <a:rPr lang="ru-RU" smtClean="0"/>
              <a:t>Развивать зрительную память, цветовую зоркость.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Жили-были краски: ЖЁЛТАЯ, КРАСНАЯ, СИНЯЯ. Они очень дружили. Но однажды с ними произошла интересная история.</a:t>
            </a:r>
          </a:p>
        </p:txBody>
      </p:sp>
      <p:sp>
        <p:nvSpPr>
          <p:cNvPr id="4099" name="AutoShape 5"/>
          <p:cNvSpPr>
            <a:spLocks noChangeArrowheads="1"/>
          </p:cNvSpPr>
          <p:nvPr/>
        </p:nvSpPr>
        <p:spPr bwMode="auto">
          <a:xfrm>
            <a:off x="4284663" y="3284538"/>
            <a:ext cx="1057275" cy="216058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4356100" y="2420938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1476375" y="3284538"/>
            <a:ext cx="1057275" cy="21605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1547813" y="2420938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3" name="AutoShape 9"/>
          <p:cNvSpPr>
            <a:spLocks noChangeArrowheads="1"/>
          </p:cNvSpPr>
          <p:nvPr/>
        </p:nvSpPr>
        <p:spPr bwMode="auto">
          <a:xfrm>
            <a:off x="7019925" y="3141663"/>
            <a:ext cx="1057275" cy="2303462"/>
          </a:xfrm>
          <a:prstGeom prst="triangle">
            <a:avLst>
              <a:gd name="adj" fmla="val 50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4" name="AutoShape 10"/>
          <p:cNvSpPr>
            <a:spLocks noChangeArrowheads="1"/>
          </p:cNvSpPr>
          <p:nvPr/>
        </p:nvSpPr>
        <p:spPr bwMode="auto">
          <a:xfrm>
            <a:off x="7092950" y="23495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5" name="Line 18"/>
          <p:cNvSpPr>
            <a:spLocks noChangeShapeType="1"/>
          </p:cNvSpPr>
          <p:nvPr/>
        </p:nvSpPr>
        <p:spPr bwMode="auto">
          <a:xfrm flipV="1">
            <a:off x="7524750" y="321310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Line 20"/>
          <p:cNvSpPr>
            <a:spLocks noChangeShapeType="1"/>
          </p:cNvSpPr>
          <p:nvPr/>
        </p:nvSpPr>
        <p:spPr bwMode="auto">
          <a:xfrm>
            <a:off x="2124075" y="3716338"/>
            <a:ext cx="719138" cy="936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Line 21"/>
          <p:cNvSpPr>
            <a:spLocks noChangeShapeType="1"/>
          </p:cNvSpPr>
          <p:nvPr/>
        </p:nvSpPr>
        <p:spPr bwMode="auto">
          <a:xfrm flipH="1">
            <a:off x="1187450" y="3716338"/>
            <a:ext cx="720725" cy="936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" name="Line 22"/>
          <p:cNvSpPr>
            <a:spLocks noChangeShapeType="1"/>
          </p:cNvSpPr>
          <p:nvPr/>
        </p:nvSpPr>
        <p:spPr bwMode="auto">
          <a:xfrm flipH="1">
            <a:off x="4140200" y="3573463"/>
            <a:ext cx="647700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" name="Line 23"/>
          <p:cNvSpPr>
            <a:spLocks noChangeShapeType="1"/>
          </p:cNvSpPr>
          <p:nvPr/>
        </p:nvSpPr>
        <p:spPr bwMode="auto">
          <a:xfrm>
            <a:off x="4932363" y="3716338"/>
            <a:ext cx="576262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" name="Line 24"/>
          <p:cNvSpPr>
            <a:spLocks noChangeShapeType="1"/>
          </p:cNvSpPr>
          <p:nvPr/>
        </p:nvSpPr>
        <p:spPr bwMode="auto">
          <a:xfrm flipH="1">
            <a:off x="6877050" y="3716338"/>
            <a:ext cx="574675" cy="792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" name="Line 25"/>
          <p:cNvSpPr>
            <a:spLocks noChangeShapeType="1"/>
          </p:cNvSpPr>
          <p:nvPr/>
        </p:nvSpPr>
        <p:spPr bwMode="auto">
          <a:xfrm>
            <a:off x="7667625" y="3789363"/>
            <a:ext cx="504825" cy="7207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Что напоминает каждая краска?</a:t>
            </a: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827088" y="3141663"/>
            <a:ext cx="1057275" cy="149066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900113" y="2205038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3708400" y="2997200"/>
            <a:ext cx="1057275" cy="1562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3779838" y="2133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6588125" y="2924175"/>
            <a:ext cx="1057275" cy="1635125"/>
          </a:xfrm>
          <a:prstGeom prst="triangle">
            <a:avLst>
              <a:gd name="adj" fmla="val 50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5128" name="AutoShape 10"/>
          <p:cNvSpPr>
            <a:spLocks noChangeArrowheads="1"/>
          </p:cNvSpPr>
          <p:nvPr/>
        </p:nvSpPr>
        <p:spPr bwMode="auto">
          <a:xfrm>
            <a:off x="6659563" y="2133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pic>
        <p:nvPicPr>
          <p:cNvPr id="105486" name="Picture 14" descr="034b"/>
          <p:cNvPicPr>
            <a:picLocks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5048250"/>
            <a:ext cx="2160588" cy="1639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7" name="Cloud"/>
          <p:cNvSpPr>
            <a:spLocks noChangeAspect="1" noEditPoints="1" noChangeArrowheads="1"/>
          </p:cNvSpPr>
          <p:nvPr/>
        </p:nvSpPr>
        <p:spPr bwMode="auto">
          <a:xfrm>
            <a:off x="6227763" y="5013325"/>
            <a:ext cx="2311400" cy="1549400"/>
          </a:xfrm>
          <a:custGeom>
            <a:avLst/>
            <a:gdLst>
              <a:gd name="T0" fmla="*/ 7170 w 21600"/>
              <a:gd name="T1" fmla="*/ 774700 h 21600"/>
              <a:gd name="T2" fmla="*/ 1155700 w 21600"/>
              <a:gd name="T3" fmla="*/ 1547750 h 21600"/>
              <a:gd name="T4" fmla="*/ 2309474 w 21600"/>
              <a:gd name="T5" fmla="*/ 774700 h 21600"/>
              <a:gd name="T6" fmla="*/ 1155700 w 21600"/>
              <a:gd name="T7" fmla="*/ 885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33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488" name="AutoShape 16"/>
          <p:cNvSpPr>
            <a:spLocks noChangeArrowheads="1"/>
          </p:cNvSpPr>
          <p:nvPr/>
        </p:nvSpPr>
        <p:spPr bwMode="auto">
          <a:xfrm>
            <a:off x="3492500" y="5300663"/>
            <a:ext cx="1439863" cy="1274762"/>
          </a:xfrm>
          <a:custGeom>
            <a:avLst/>
            <a:gdLst>
              <a:gd name="T0" fmla="*/ 48257475 w 21600"/>
              <a:gd name="T1" fmla="*/ 7617293 h 21600"/>
              <a:gd name="T2" fmla="*/ 13010829 w 21600"/>
              <a:gd name="T3" fmla="*/ 37616161 h 21600"/>
              <a:gd name="T4" fmla="*/ 48257475 w 21600"/>
              <a:gd name="T5" fmla="*/ 75232322 h 21600"/>
              <a:gd name="T6" fmla="*/ 82970905 w 21600"/>
              <a:gd name="T7" fmla="*/ 3761616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Line 17"/>
          <p:cNvSpPr>
            <a:spLocks noChangeShapeType="1"/>
          </p:cNvSpPr>
          <p:nvPr/>
        </p:nvSpPr>
        <p:spPr bwMode="auto">
          <a:xfrm flipH="1">
            <a:off x="900113" y="3284538"/>
            <a:ext cx="431800" cy="5048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18"/>
          <p:cNvSpPr>
            <a:spLocks noChangeShapeType="1"/>
          </p:cNvSpPr>
          <p:nvPr/>
        </p:nvSpPr>
        <p:spPr bwMode="auto">
          <a:xfrm>
            <a:off x="1403350" y="3284538"/>
            <a:ext cx="360363" cy="50323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Line 19"/>
          <p:cNvSpPr>
            <a:spLocks noChangeShapeType="1"/>
          </p:cNvSpPr>
          <p:nvPr/>
        </p:nvSpPr>
        <p:spPr bwMode="auto">
          <a:xfrm flipH="1">
            <a:off x="3708400" y="3284538"/>
            <a:ext cx="503238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Line 20"/>
          <p:cNvSpPr>
            <a:spLocks noChangeShapeType="1"/>
          </p:cNvSpPr>
          <p:nvPr/>
        </p:nvSpPr>
        <p:spPr bwMode="auto">
          <a:xfrm>
            <a:off x="4284663" y="3357563"/>
            <a:ext cx="50323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6" name="Line 21"/>
          <p:cNvSpPr>
            <a:spLocks noChangeShapeType="1"/>
          </p:cNvSpPr>
          <p:nvPr/>
        </p:nvSpPr>
        <p:spPr bwMode="auto">
          <a:xfrm flipH="1">
            <a:off x="6516688" y="3284538"/>
            <a:ext cx="576262" cy="5762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7" name="Line 22"/>
          <p:cNvSpPr>
            <a:spLocks noChangeShapeType="1"/>
          </p:cNvSpPr>
          <p:nvPr/>
        </p:nvSpPr>
        <p:spPr bwMode="auto">
          <a:xfrm>
            <a:off x="7235825" y="3357563"/>
            <a:ext cx="431800" cy="431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87" grpId="0" animBg="1"/>
      <p:bldP spid="1054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smtClean="0"/>
              <a:t>Однажды пришла КРАСНАЯ краска в гости к ЖЁЛТОЙ. Но вдруг погас свет, краски стали бегать, суетиться и нечаянно столкнулись друг с другом. Да так сильно, что перемешались. А когда включили свет, они увидели рядом ещё одну краску. </a:t>
            </a:r>
          </a:p>
        </p:txBody>
      </p:sp>
      <p:sp>
        <p:nvSpPr>
          <p:cNvPr id="6147" name="AutoShape 9"/>
          <p:cNvSpPr>
            <a:spLocks noChangeArrowheads="1"/>
          </p:cNvSpPr>
          <p:nvPr/>
        </p:nvSpPr>
        <p:spPr bwMode="auto">
          <a:xfrm>
            <a:off x="971550" y="3357563"/>
            <a:ext cx="1057275" cy="14176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148" name="AutoShape 10"/>
          <p:cNvSpPr>
            <a:spLocks noChangeArrowheads="1"/>
          </p:cNvSpPr>
          <p:nvPr/>
        </p:nvSpPr>
        <p:spPr bwMode="auto">
          <a:xfrm>
            <a:off x="1042988" y="2492375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149" name="PubCross"/>
          <p:cNvSpPr>
            <a:spLocks noEditPoints="1" noChangeArrowheads="1"/>
          </p:cNvSpPr>
          <p:nvPr/>
        </p:nvSpPr>
        <p:spPr bwMode="auto">
          <a:xfrm>
            <a:off x="2627313" y="3429000"/>
            <a:ext cx="820737" cy="863600"/>
          </a:xfrm>
          <a:custGeom>
            <a:avLst/>
            <a:gdLst>
              <a:gd name="T0" fmla="*/ 410369 w 21600"/>
              <a:gd name="T1" fmla="*/ 0 h 21600"/>
              <a:gd name="T2" fmla="*/ 0 w 21600"/>
              <a:gd name="T3" fmla="*/ 431800 h 21600"/>
              <a:gd name="T4" fmla="*/ 410369 w 21600"/>
              <a:gd name="T5" fmla="*/ 863600 h 21600"/>
              <a:gd name="T6" fmla="*/ 820737 w 21600"/>
              <a:gd name="T7" fmla="*/ 431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150" name="AutoShape 12"/>
          <p:cNvSpPr>
            <a:spLocks noChangeArrowheads="1"/>
          </p:cNvSpPr>
          <p:nvPr/>
        </p:nvSpPr>
        <p:spPr bwMode="auto">
          <a:xfrm>
            <a:off x="3995738" y="3357563"/>
            <a:ext cx="1057275" cy="143986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151" name="AutoShape 13"/>
          <p:cNvSpPr>
            <a:spLocks noChangeArrowheads="1"/>
          </p:cNvSpPr>
          <p:nvPr/>
        </p:nvSpPr>
        <p:spPr bwMode="auto">
          <a:xfrm>
            <a:off x="4067175" y="2492375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152" name="AutoShape 14"/>
          <p:cNvSpPr>
            <a:spLocks noChangeArrowheads="1"/>
          </p:cNvSpPr>
          <p:nvPr/>
        </p:nvSpPr>
        <p:spPr bwMode="auto">
          <a:xfrm>
            <a:off x="5508625" y="3573463"/>
            <a:ext cx="976313" cy="647700"/>
          </a:xfrm>
          <a:prstGeom prst="rightArrow">
            <a:avLst>
              <a:gd name="adj1" fmla="val 50000"/>
              <a:gd name="adj2" fmla="val 376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08559" name="AutoShape 15"/>
          <p:cNvSpPr>
            <a:spLocks noChangeArrowheads="1"/>
          </p:cNvSpPr>
          <p:nvPr/>
        </p:nvSpPr>
        <p:spPr bwMode="auto">
          <a:xfrm>
            <a:off x="7092950" y="3284538"/>
            <a:ext cx="1057275" cy="1512887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08560" name="AutoShape 16"/>
          <p:cNvSpPr>
            <a:spLocks noChangeArrowheads="1"/>
          </p:cNvSpPr>
          <p:nvPr/>
        </p:nvSpPr>
        <p:spPr bwMode="auto">
          <a:xfrm>
            <a:off x="7164388" y="2420938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155" name="Line 17"/>
          <p:cNvSpPr>
            <a:spLocks noChangeShapeType="1"/>
          </p:cNvSpPr>
          <p:nvPr/>
        </p:nvSpPr>
        <p:spPr bwMode="auto">
          <a:xfrm flipH="1">
            <a:off x="900113" y="3716338"/>
            <a:ext cx="503237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8"/>
          <p:cNvSpPr>
            <a:spLocks noChangeShapeType="1"/>
          </p:cNvSpPr>
          <p:nvPr/>
        </p:nvSpPr>
        <p:spPr bwMode="auto">
          <a:xfrm>
            <a:off x="1619250" y="3789363"/>
            <a:ext cx="43180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Line 21"/>
          <p:cNvSpPr>
            <a:spLocks noChangeShapeType="1"/>
          </p:cNvSpPr>
          <p:nvPr/>
        </p:nvSpPr>
        <p:spPr bwMode="auto">
          <a:xfrm>
            <a:off x="4643438" y="3716338"/>
            <a:ext cx="360362" cy="5048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23"/>
          <p:cNvSpPr>
            <a:spLocks noChangeShapeType="1"/>
          </p:cNvSpPr>
          <p:nvPr/>
        </p:nvSpPr>
        <p:spPr bwMode="auto">
          <a:xfrm flipH="1">
            <a:off x="7019925" y="3644900"/>
            <a:ext cx="504825" cy="6477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24"/>
          <p:cNvSpPr>
            <a:spLocks noChangeShapeType="1"/>
          </p:cNvSpPr>
          <p:nvPr/>
        </p:nvSpPr>
        <p:spPr bwMode="auto">
          <a:xfrm>
            <a:off x="7740650" y="3644900"/>
            <a:ext cx="431800" cy="6477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25"/>
          <p:cNvSpPr>
            <a:spLocks noChangeShapeType="1"/>
          </p:cNvSpPr>
          <p:nvPr/>
        </p:nvSpPr>
        <p:spPr bwMode="auto">
          <a:xfrm>
            <a:off x="4356100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Line 26"/>
          <p:cNvSpPr>
            <a:spLocks noChangeShapeType="1"/>
          </p:cNvSpPr>
          <p:nvPr/>
        </p:nvSpPr>
        <p:spPr bwMode="auto">
          <a:xfrm flipH="1">
            <a:off x="4067175" y="3716338"/>
            <a:ext cx="360363" cy="5048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9" grpId="0" animBg="1"/>
      <p:bldP spid="1085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Ещё одна история приключилась во время грозы.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4213" y="1412875"/>
            <a:ext cx="8229600" cy="2185988"/>
          </a:xfrm>
        </p:spPr>
        <p:txBody>
          <a:bodyPr/>
          <a:lstStyle/>
          <a:p>
            <a:pPr eaLnBrk="1" hangingPunct="1">
              <a:defRPr/>
            </a:pPr>
            <a:endParaRPr lang="ru-RU" sz="2800" smtClean="0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06863"/>
            <a:ext cx="8229600" cy="19891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СИНЯЯ краска спряталась под дубом вместе с младшей сестрой ЖЁЛТОЙ краски. Но дождь был сильным и краски промокли. При этом они случайно смешались и получилась ещё одна новая краска.</a:t>
            </a:r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755650" y="2708275"/>
            <a:ext cx="1057275" cy="792163"/>
          </a:xfrm>
          <a:prstGeom prst="triangle">
            <a:avLst>
              <a:gd name="adj" fmla="val 50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827088" y="1844675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175" name="PubCross"/>
          <p:cNvSpPr>
            <a:spLocks noEditPoints="1" noChangeArrowheads="1"/>
          </p:cNvSpPr>
          <p:nvPr/>
        </p:nvSpPr>
        <p:spPr bwMode="auto">
          <a:xfrm>
            <a:off x="2339975" y="2349500"/>
            <a:ext cx="820738" cy="792163"/>
          </a:xfrm>
          <a:custGeom>
            <a:avLst/>
            <a:gdLst>
              <a:gd name="T0" fmla="*/ 410369 w 21600"/>
              <a:gd name="T1" fmla="*/ 0 h 21600"/>
              <a:gd name="T2" fmla="*/ 0 w 21600"/>
              <a:gd name="T3" fmla="*/ 396082 h 21600"/>
              <a:gd name="T4" fmla="*/ 410369 w 21600"/>
              <a:gd name="T5" fmla="*/ 792163 h 21600"/>
              <a:gd name="T6" fmla="*/ 820738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BFE2E5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176" name="AutoShape 10"/>
          <p:cNvSpPr>
            <a:spLocks noChangeArrowheads="1"/>
          </p:cNvSpPr>
          <p:nvPr/>
        </p:nvSpPr>
        <p:spPr bwMode="auto">
          <a:xfrm>
            <a:off x="4067175" y="2781300"/>
            <a:ext cx="1057275" cy="7921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177" name="AutoShape 11"/>
          <p:cNvSpPr>
            <a:spLocks noChangeArrowheads="1"/>
          </p:cNvSpPr>
          <p:nvPr/>
        </p:nvSpPr>
        <p:spPr bwMode="auto">
          <a:xfrm>
            <a:off x="4140200" y="1916113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178" name="AutoShape 12"/>
          <p:cNvSpPr>
            <a:spLocks noChangeArrowheads="1"/>
          </p:cNvSpPr>
          <p:nvPr/>
        </p:nvSpPr>
        <p:spPr bwMode="auto">
          <a:xfrm>
            <a:off x="5508625" y="249237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11629" name="AutoShape 13"/>
          <p:cNvSpPr>
            <a:spLocks noChangeArrowheads="1"/>
          </p:cNvSpPr>
          <p:nvPr/>
        </p:nvSpPr>
        <p:spPr bwMode="auto">
          <a:xfrm>
            <a:off x="7092950" y="2565400"/>
            <a:ext cx="1057275" cy="1008063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11630" name="AutoShape 14"/>
          <p:cNvSpPr>
            <a:spLocks noChangeArrowheads="1"/>
          </p:cNvSpPr>
          <p:nvPr/>
        </p:nvSpPr>
        <p:spPr bwMode="auto">
          <a:xfrm>
            <a:off x="7164388" y="1773238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 flipH="1">
            <a:off x="900113" y="2852738"/>
            <a:ext cx="287337" cy="2159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>
            <a:off x="1403350" y="2852738"/>
            <a:ext cx="288925" cy="2159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 flipH="1">
            <a:off x="4211638" y="2924175"/>
            <a:ext cx="288925" cy="2174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>
            <a:off x="4643438" y="2924175"/>
            <a:ext cx="360362" cy="2174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5" name="Line 20"/>
          <p:cNvSpPr>
            <a:spLocks noChangeShapeType="1"/>
          </p:cNvSpPr>
          <p:nvPr/>
        </p:nvSpPr>
        <p:spPr bwMode="auto">
          <a:xfrm flipH="1">
            <a:off x="7092950" y="2781300"/>
            <a:ext cx="431800" cy="2873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6" name="Line 22"/>
          <p:cNvSpPr>
            <a:spLocks noChangeShapeType="1"/>
          </p:cNvSpPr>
          <p:nvPr/>
        </p:nvSpPr>
        <p:spPr bwMode="auto">
          <a:xfrm>
            <a:off x="7740650" y="2781300"/>
            <a:ext cx="360363" cy="2873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9" grpId="0" animBg="1"/>
      <p:bldP spid="1116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 дальше было вот что.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СИНЯЯ краска была рада своей новой подруге и побежала рассказать об этом КРАСНОЙ краске. При встрече они обнялись и вдруг появилась новая краска.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 eaLnBrk="1" hangingPunct="1">
              <a:defRPr/>
            </a:pPr>
            <a:endParaRPr lang="ru-RU" sz="2800" smtClean="0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4932363" y="2565400"/>
            <a:ext cx="1057275" cy="1079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5003800" y="1700213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8199" name="PubCross"/>
          <p:cNvSpPr>
            <a:spLocks noEditPoints="1" noChangeArrowheads="1"/>
          </p:cNvSpPr>
          <p:nvPr/>
        </p:nvSpPr>
        <p:spPr bwMode="auto">
          <a:xfrm>
            <a:off x="6300788" y="2565400"/>
            <a:ext cx="647700" cy="576263"/>
          </a:xfrm>
          <a:custGeom>
            <a:avLst/>
            <a:gdLst>
              <a:gd name="T0" fmla="*/ 323850 w 21600"/>
              <a:gd name="T1" fmla="*/ 0 h 21600"/>
              <a:gd name="T2" fmla="*/ 0 w 21600"/>
              <a:gd name="T3" fmla="*/ 288132 h 21600"/>
              <a:gd name="T4" fmla="*/ 323850 w 21600"/>
              <a:gd name="T5" fmla="*/ 576263 h 21600"/>
              <a:gd name="T6" fmla="*/ 647700 w 21600"/>
              <a:gd name="T7" fmla="*/ 2881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lnTo>
                  <a:pt x="54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>
            <a:off x="7235825" y="2492375"/>
            <a:ext cx="1057275" cy="11525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8201" name="AutoShape 11"/>
          <p:cNvSpPr>
            <a:spLocks noChangeArrowheads="1"/>
          </p:cNvSpPr>
          <p:nvPr/>
        </p:nvSpPr>
        <p:spPr bwMode="auto">
          <a:xfrm>
            <a:off x="7308850" y="1700213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8202" name="AutoShape 12"/>
          <p:cNvSpPr>
            <a:spLocks noChangeArrowheads="1"/>
          </p:cNvSpPr>
          <p:nvPr/>
        </p:nvSpPr>
        <p:spPr bwMode="auto">
          <a:xfrm>
            <a:off x="6372225" y="3716338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6227763" y="558958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A4048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13678" name="AutoShape 14"/>
          <p:cNvSpPr>
            <a:spLocks noChangeArrowheads="1"/>
          </p:cNvSpPr>
          <p:nvPr/>
        </p:nvSpPr>
        <p:spPr bwMode="auto">
          <a:xfrm>
            <a:off x="6300788" y="4868863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A4048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 flipH="1">
            <a:off x="5003800" y="2708275"/>
            <a:ext cx="431800" cy="36036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>
            <a:off x="5508625" y="2708275"/>
            <a:ext cx="431800" cy="36036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 flipH="1">
            <a:off x="7308850" y="2708275"/>
            <a:ext cx="358775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8"/>
          <p:cNvSpPr>
            <a:spLocks noChangeShapeType="1"/>
          </p:cNvSpPr>
          <p:nvPr/>
        </p:nvSpPr>
        <p:spPr bwMode="auto">
          <a:xfrm>
            <a:off x="7812088" y="2708275"/>
            <a:ext cx="431800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auto">
          <a:xfrm flipH="1">
            <a:off x="6227763" y="5949950"/>
            <a:ext cx="360362" cy="142875"/>
          </a:xfrm>
          <a:prstGeom prst="line">
            <a:avLst/>
          </a:prstGeom>
          <a:noFill/>
          <a:ln w="9525">
            <a:solidFill>
              <a:srgbClr val="A404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Line 20"/>
          <p:cNvSpPr>
            <a:spLocks noChangeShapeType="1"/>
          </p:cNvSpPr>
          <p:nvPr/>
        </p:nvSpPr>
        <p:spPr bwMode="auto">
          <a:xfrm>
            <a:off x="6948488" y="5949950"/>
            <a:ext cx="360362" cy="142875"/>
          </a:xfrm>
          <a:prstGeom prst="line">
            <a:avLst/>
          </a:prstGeom>
          <a:noFill/>
          <a:ln w="9525">
            <a:solidFill>
              <a:srgbClr val="A404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7" grpId="0" animBg="1"/>
      <p:bldP spid="1136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Так на свете появились ОРАНЖЕВАЯ, ЗЕЛЁНАЯ, ФИОЛЕТОВАЯ краски. Все подружки – краски взялись за ручки. Получилась РАДУГА. У каждой краски здесь есть своё место в этом хороводе.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</a:rPr>
              <a:t>Красный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ru-RU" smtClean="0"/>
              <a:t>		</a:t>
            </a:r>
            <a:r>
              <a:rPr lang="ru-RU" smtClean="0">
                <a:solidFill>
                  <a:srgbClr val="E86A76"/>
                </a:solidFill>
              </a:rPr>
              <a:t>Оранжевый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ru-RU" sz="2800" smtClean="0"/>
              <a:t>		</a:t>
            </a:r>
            <a:r>
              <a:rPr lang="ru-RU" sz="2800" smtClean="0">
                <a:solidFill>
                  <a:srgbClr val="FFFF00"/>
                </a:solidFill>
              </a:rPr>
              <a:t>Жёлтый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ru-RU" sz="2800" smtClean="0"/>
              <a:t>			</a:t>
            </a:r>
            <a:r>
              <a:rPr lang="ru-RU" sz="2800" smtClean="0">
                <a:solidFill>
                  <a:srgbClr val="009900"/>
                </a:solidFill>
              </a:rPr>
              <a:t>Зелёный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			</a:t>
            </a:r>
            <a:r>
              <a:rPr lang="ru-RU" sz="2800" smtClean="0">
                <a:solidFill>
                  <a:srgbClr val="BFE2E5"/>
                </a:solidFill>
              </a:rPr>
              <a:t>Голубой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				</a:t>
            </a:r>
            <a:r>
              <a:rPr lang="ru-RU" sz="2800" smtClean="0">
                <a:solidFill>
                  <a:schemeClr val="accent2"/>
                </a:solidFill>
              </a:rPr>
              <a:t>Синий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					</a:t>
            </a:r>
            <a:r>
              <a:rPr lang="ru-RU" sz="2800" smtClean="0">
                <a:solidFill>
                  <a:srgbClr val="A40489"/>
                </a:solidFill>
              </a:rPr>
              <a:t>Фиолетовый</a:t>
            </a:r>
          </a:p>
          <a:p>
            <a:pPr lvl="3" eaLnBrk="1" hangingPunct="1">
              <a:defRPr/>
            </a:pPr>
            <a:endParaRPr lang="ru-RU" sz="2800" smtClean="0">
              <a:solidFill>
                <a:srgbClr val="A404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Чтобы запомнить расположение красок в радуге, художники придумали фразу: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z="2400" smtClean="0">
                <a:solidFill>
                  <a:srgbClr val="FF0000"/>
                </a:solidFill>
              </a:rPr>
              <a:t>Каждый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ru-RU" smtClean="0"/>
              <a:t>	</a:t>
            </a:r>
            <a:r>
              <a:rPr lang="ru-RU" smtClean="0">
                <a:solidFill>
                  <a:srgbClr val="E86A76"/>
                </a:solidFill>
              </a:rPr>
              <a:t>	</a:t>
            </a:r>
            <a:r>
              <a:rPr lang="ru-RU" sz="2400" smtClean="0">
                <a:solidFill>
                  <a:srgbClr val="E86A76"/>
                </a:solidFill>
              </a:rPr>
              <a:t>Охотник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ru-RU" smtClean="0"/>
              <a:t>		</a:t>
            </a:r>
            <a:r>
              <a:rPr lang="ru-RU" smtClean="0">
                <a:solidFill>
                  <a:srgbClr val="FFFF00"/>
                </a:solidFill>
              </a:rPr>
              <a:t>Желает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ru-RU" smtClean="0"/>
              <a:t>			</a:t>
            </a:r>
            <a:r>
              <a:rPr lang="ru-RU" sz="2400" smtClean="0">
                <a:solidFill>
                  <a:srgbClr val="009900"/>
                </a:solidFill>
              </a:rPr>
              <a:t>Знать,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			</a:t>
            </a:r>
            <a:r>
              <a:rPr lang="ru-RU" sz="2400" smtClean="0">
                <a:solidFill>
                  <a:srgbClr val="BFE2E5"/>
                </a:solidFill>
              </a:rPr>
              <a:t>Где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mtClean="0"/>
              <a:t>				</a:t>
            </a:r>
            <a:r>
              <a:rPr lang="ru-RU" sz="2400" smtClean="0">
                <a:solidFill>
                  <a:schemeClr val="accent2"/>
                </a:solidFill>
              </a:rPr>
              <a:t>Сидит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mtClean="0"/>
              <a:t>					</a:t>
            </a:r>
            <a:r>
              <a:rPr lang="ru-RU" sz="2400" smtClean="0">
                <a:solidFill>
                  <a:srgbClr val="A40489"/>
                </a:solidFill>
              </a:rPr>
              <a:t>Фазан.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Рисование радуги.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219</TotalTime>
  <Words>251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Tahoma</vt:lpstr>
      <vt:lpstr>Arial</vt:lpstr>
      <vt:lpstr>Wingdings</vt:lpstr>
      <vt:lpstr>Calibri</vt:lpstr>
      <vt:lpstr>Текстура</vt:lpstr>
      <vt:lpstr>Сказка про краски</vt:lpstr>
      <vt:lpstr>Задачи:</vt:lpstr>
      <vt:lpstr>Жили-были краски: ЖЁЛТАЯ, КРАСНАЯ, СИНЯЯ. Они очень дружили. Но однажды с ними произошла интересная история.</vt:lpstr>
      <vt:lpstr>Что напоминает каждая краска?</vt:lpstr>
      <vt:lpstr>Однажды пришла КРАСНАЯ краска в гости к ЖЁЛТОЙ. Но вдруг погас свет, краски стали бегать, суетиться и нечаянно столкнулись друг с другом. Да так сильно, что перемешались. А когда включили свет, они увидели рядом ещё одну краску. </vt:lpstr>
      <vt:lpstr>Ещё одна история приключилась во время грозы.</vt:lpstr>
      <vt:lpstr>А дальше было вот что.</vt:lpstr>
      <vt:lpstr>Так на свете появились ОРАНЖЕВАЯ, ЗЕЛЁНАЯ, ФИОЛЕТОВАЯ краски. Все подружки – краски взялись за ручки. Получилась РАДУГА. У каждой краски здесь есть своё место в этом хороводе.</vt:lpstr>
      <vt:lpstr>Чтобы запомнить расположение красок в радуге, художники придумали фразу:</vt:lpstr>
      <vt:lpstr>Проверь свои знания:</vt:lpstr>
    </vt:vector>
  </TitlesOfParts>
  <Company>Семья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про сказки</dc:title>
  <dc:creator>я</dc:creator>
  <cp:lastModifiedBy>111-3</cp:lastModifiedBy>
  <cp:revision>13</cp:revision>
  <dcterms:created xsi:type="dcterms:W3CDTF">2009-03-19T15:46:08Z</dcterms:created>
  <dcterms:modified xsi:type="dcterms:W3CDTF">2014-01-25T03:17:49Z</dcterms:modified>
</cp:coreProperties>
</file>