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73" r:id="rId4"/>
    <p:sldId id="258" r:id="rId5"/>
    <p:sldId id="275" r:id="rId6"/>
    <p:sldId id="277" r:id="rId7"/>
    <p:sldId id="276" r:id="rId8"/>
    <p:sldId id="278" r:id="rId9"/>
    <p:sldId id="274" r:id="rId10"/>
    <p:sldId id="280" r:id="rId11"/>
    <p:sldId id="281" r:id="rId12"/>
    <p:sldId id="282" r:id="rId13"/>
    <p:sldId id="284" r:id="rId14"/>
    <p:sldId id="286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F"/>
    <a:srgbClr val="CAEDF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6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5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0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3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7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0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3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2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EDF2"/>
            </a:gs>
            <a:gs pos="50000">
              <a:srgbClr val="FFE7FF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FCE8-09AE-464F-9E8E-4ABF42F7DE7D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ADA1-8C66-48CF-B6DD-29969C5D3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44" y="1590069"/>
            <a:ext cx="6552728" cy="302433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Различай звуки «Ж - Ш»</a:t>
            </a:r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gray">
          <a:xfrm>
            <a:off x="525384" y="4603914"/>
            <a:ext cx="8208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ru-RU" sz="4000" dirty="0" smtClean="0"/>
              <a:t>Сурдопедагог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4000" b="1" dirty="0" smtClean="0"/>
              <a:t>Плиева-</a:t>
            </a:r>
            <a:r>
              <a:rPr lang="ru-RU" sz="4000" b="1" dirty="0" err="1" smtClean="0"/>
              <a:t>Гурциева</a:t>
            </a:r>
            <a:r>
              <a:rPr lang="ru-RU" sz="4000" b="1" dirty="0" smtClean="0"/>
              <a:t> Л.Г.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5040313" cy="42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455738" y="5891213"/>
            <a:ext cx="4808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Кошка залезла </a:t>
            </a:r>
            <a:r>
              <a:rPr lang="ru-RU" sz="3600" b="1">
                <a:solidFill>
                  <a:srgbClr val="FF0000"/>
                </a:solidFill>
              </a:rPr>
              <a:t>на</a:t>
            </a:r>
            <a:r>
              <a:rPr lang="ru-RU" sz="2800" b="1">
                <a:solidFill>
                  <a:srgbClr val="0000FF"/>
                </a:solidFill>
              </a:rPr>
              <a:t> крышу.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7817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Составь предложение с предлогом</a:t>
            </a:r>
          </a:p>
        </p:txBody>
      </p:sp>
    </p:spTree>
    <p:extLst>
      <p:ext uri="{BB962C8B-B14F-4D97-AF65-F5344CB8AC3E}">
        <p14:creationId xmlns:p14="http://schemas.microsoft.com/office/powerpoint/2010/main" val="19073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08050"/>
            <a:ext cx="281305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5288" y="5994400"/>
            <a:ext cx="751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Шмель спрятался </a:t>
            </a:r>
            <a:r>
              <a:rPr lang="ru-RU" sz="3600" b="1">
                <a:solidFill>
                  <a:srgbClr val="FF0000"/>
                </a:solidFill>
              </a:rPr>
              <a:t>под</a:t>
            </a:r>
            <a:r>
              <a:rPr lang="ru-RU" sz="2800" b="1"/>
              <a:t> листом ромашки.</a:t>
            </a:r>
          </a:p>
        </p:txBody>
      </p:sp>
    </p:spTree>
    <p:extLst>
      <p:ext uri="{BB962C8B-B14F-4D97-AF65-F5344CB8AC3E}">
        <p14:creationId xmlns:p14="http://schemas.microsoft.com/office/powerpoint/2010/main" val="35064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3262312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619250" y="5943600"/>
            <a:ext cx="4802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Мышонок сидит </a:t>
            </a:r>
            <a:r>
              <a:rPr lang="ru-RU" sz="3600" b="1">
                <a:solidFill>
                  <a:srgbClr val="FF0000"/>
                </a:solidFill>
              </a:rPr>
              <a:t>в</a:t>
            </a:r>
            <a:r>
              <a:rPr lang="ru-RU" sz="2800" b="1">
                <a:solidFill>
                  <a:srgbClr val="0000FF"/>
                </a:solidFill>
              </a:rPr>
              <a:t> шкафу.</a:t>
            </a:r>
          </a:p>
        </p:txBody>
      </p:sp>
    </p:spTree>
    <p:extLst>
      <p:ext uri="{BB962C8B-B14F-4D97-AF65-F5344CB8AC3E}">
        <p14:creationId xmlns:p14="http://schemas.microsoft.com/office/powerpoint/2010/main" val="4796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52513"/>
            <a:ext cx="3548063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58888" y="5994400"/>
            <a:ext cx="5146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Лошадка стоит </a:t>
            </a:r>
            <a:r>
              <a:rPr lang="ru-RU" sz="3600" b="1">
                <a:solidFill>
                  <a:srgbClr val="FF0000"/>
                </a:solidFill>
              </a:rPr>
              <a:t>за</a:t>
            </a:r>
            <a:r>
              <a:rPr lang="ru-RU" sz="2800" b="1">
                <a:solidFill>
                  <a:srgbClr val="0000FF"/>
                </a:solidFill>
              </a:rPr>
              <a:t> деревом.</a:t>
            </a:r>
          </a:p>
        </p:txBody>
      </p:sp>
    </p:spTree>
    <p:extLst>
      <p:ext uri="{BB962C8B-B14F-4D97-AF65-F5344CB8AC3E}">
        <p14:creationId xmlns:p14="http://schemas.microsoft.com/office/powerpoint/2010/main" val="5607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Послушай рассказ и перескажи его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9750" y="5589588"/>
            <a:ext cx="8156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Жене шесть лет. Мише тоже шесть лет. У Жени и Миши железная дорога. Женя и Миша машинисты.</a:t>
            </a:r>
          </a:p>
        </p:txBody>
      </p:sp>
    </p:spTree>
    <p:extLst>
      <p:ext uri="{BB962C8B-B14F-4D97-AF65-F5344CB8AC3E}">
        <p14:creationId xmlns:p14="http://schemas.microsoft.com/office/powerpoint/2010/main" val="18169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7709"/>
            <a:ext cx="5400600" cy="53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8838"/>
            <a:ext cx="7632848" cy="1124744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925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Читай слоги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086" y="2722510"/>
            <a:ext cx="8644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ЖА - </a:t>
            </a:r>
            <a:r>
              <a:rPr lang="ru-RU" sz="4400" b="1" dirty="0">
                <a:solidFill>
                  <a:srgbClr val="7030A0"/>
                </a:solidFill>
              </a:rPr>
              <a:t>ША      </a:t>
            </a:r>
            <a:r>
              <a:rPr lang="ru-RU" sz="4400" b="1" dirty="0" smtClean="0">
                <a:solidFill>
                  <a:srgbClr val="7030A0"/>
                </a:solidFill>
              </a:rPr>
              <a:t>    ЖО - ШО     ЖИ – ШИ</a:t>
            </a:r>
          </a:p>
          <a:p>
            <a:pPr algn="ctr"/>
            <a:endParaRPr lang="ru-RU" sz="4400" b="1" dirty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АЖА – АША         ОЖО - ОШО  </a:t>
            </a:r>
          </a:p>
          <a:p>
            <a:pPr algn="ctr"/>
            <a:endParaRPr lang="ru-RU" sz="4400" b="1" dirty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УЖУ – УШУ          УЖО - УШО</a:t>
            </a:r>
            <a:endParaRPr lang="ru-RU" sz="4400" b="1" dirty="0">
              <a:solidFill>
                <a:srgbClr val="7030A0"/>
              </a:solidFill>
            </a:endParaRPr>
          </a:p>
          <a:p>
            <a:endParaRPr lang="ru-RU" sz="4400" b="1" dirty="0">
              <a:solidFill>
                <a:srgbClr val="7030A0"/>
              </a:solidFill>
            </a:endParaRPr>
          </a:p>
          <a:p>
            <a:endParaRPr lang="ru-RU" sz="4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8838"/>
            <a:ext cx="7632848" cy="1124744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69255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Читай слова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254" y="1896720"/>
            <a:ext cx="6803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ЖАБА -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ШАПКА          </a:t>
            </a:r>
          </a:p>
          <a:p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ЖЁЛТЫЙ – ШИРОКИЙ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ЕЖАТА – МЫШАТА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ПИРОЖОК – ПОРОШОК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ВЯЖЕТ – ПИШЕТ</a:t>
            </a:r>
          </a:p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ЛЕЖИТ - СПЕШИТ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78098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5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579970"/>
            <a:ext cx="14605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6" y="1614701"/>
            <a:ext cx="1550987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4955"/>
            <a:ext cx="1782582" cy="16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51" y="4268352"/>
            <a:ext cx="1687005" cy="16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4287034"/>
            <a:ext cx="1655763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02" y="4268351"/>
            <a:ext cx="1578624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331" y="328498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шина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5012" y="321297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шуба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212976"/>
            <a:ext cx="189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ширма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697" y="587772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3667" y="5878794"/>
            <a:ext cx="199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шорты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8951" y="587727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шея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7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78098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Составь словосочетания</a:t>
            </a:r>
            <a:endParaRPr lang="ru-RU" sz="5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шля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879725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шуба(тулуп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2343150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плат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05" y="3789363"/>
            <a:ext cx="197485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0" y="4149725"/>
            <a:ext cx="1852613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477125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Замени </a:t>
            </a:r>
            <a:r>
              <a:rPr lang="ru-RU" b="1" dirty="0" smtClean="0">
                <a:solidFill>
                  <a:srgbClr val="FF0000"/>
                </a:solidFill>
              </a:rPr>
              <a:t>первые буквы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224773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0FF"/>
                </a:solidFill>
              </a:rPr>
              <a:t>П</a:t>
            </a:r>
            <a:r>
              <a:rPr lang="ru-RU" sz="5400" b="1" dirty="0"/>
              <a:t>АР	</a:t>
            </a:r>
          </a:p>
          <a:p>
            <a:r>
              <a:rPr lang="ru-RU" sz="5400" b="1" dirty="0">
                <a:solidFill>
                  <a:srgbClr val="0000FF"/>
                </a:solidFill>
              </a:rPr>
              <a:t>Т</a:t>
            </a:r>
            <a:r>
              <a:rPr lang="ru-RU" sz="5400" b="1" dirty="0"/>
              <a:t>АПКА</a:t>
            </a:r>
          </a:p>
          <a:p>
            <a:r>
              <a:rPr lang="ru-RU" sz="5400" b="1" dirty="0" smtClean="0">
                <a:solidFill>
                  <a:srgbClr val="0000FF"/>
                </a:solidFill>
              </a:rPr>
              <a:t>С</a:t>
            </a:r>
            <a:r>
              <a:rPr lang="ru-RU" sz="5400" b="1" dirty="0" smtClean="0"/>
              <a:t>АЛО</a:t>
            </a:r>
            <a:endParaRPr lang="ru-RU" sz="5400" b="1" dirty="0"/>
          </a:p>
          <a:p>
            <a:r>
              <a:rPr lang="ru-RU" sz="5400" b="1" dirty="0">
                <a:solidFill>
                  <a:srgbClr val="0000FF"/>
                </a:solidFill>
              </a:rPr>
              <a:t>Т</a:t>
            </a:r>
            <a:r>
              <a:rPr lang="ru-RU" sz="5400" b="1" dirty="0"/>
              <a:t>ОПОТ</a:t>
            </a:r>
          </a:p>
          <a:p>
            <a:r>
              <a:rPr lang="ru-RU" sz="5400" b="1" dirty="0">
                <a:solidFill>
                  <a:srgbClr val="0000FF"/>
                </a:solidFill>
              </a:rPr>
              <a:t>М</a:t>
            </a:r>
            <a:r>
              <a:rPr lang="ru-RU" sz="5400" b="1" dirty="0"/>
              <a:t>ЫЛО</a:t>
            </a:r>
          </a:p>
          <a:p>
            <a:r>
              <a:rPr lang="ru-RU" sz="5400" b="1" dirty="0" smtClean="0">
                <a:solidFill>
                  <a:srgbClr val="0000FF"/>
                </a:solidFill>
              </a:rPr>
              <a:t>С</a:t>
            </a:r>
            <a:r>
              <a:rPr lang="ru-RU" sz="5400" b="1" dirty="0" smtClean="0"/>
              <a:t>УК </a:t>
            </a:r>
            <a:endParaRPr lang="ru-RU" sz="5400" b="1" dirty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787900" y="908050"/>
            <a:ext cx="247054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0FF"/>
                </a:solidFill>
              </a:rPr>
              <a:t>Ш</a:t>
            </a:r>
            <a:r>
              <a:rPr lang="ru-RU" sz="5400" b="1" dirty="0"/>
              <a:t>АР	</a:t>
            </a:r>
          </a:p>
          <a:p>
            <a:r>
              <a:rPr lang="ru-RU" sz="5400" b="1" dirty="0">
                <a:solidFill>
                  <a:srgbClr val="0000FF"/>
                </a:solidFill>
              </a:rPr>
              <a:t>Ш</a:t>
            </a:r>
            <a:r>
              <a:rPr lang="ru-RU" sz="5400" b="1" dirty="0"/>
              <a:t>АПКА</a:t>
            </a:r>
          </a:p>
          <a:p>
            <a:r>
              <a:rPr lang="ru-RU" sz="5400" b="1" dirty="0" smtClean="0">
                <a:solidFill>
                  <a:srgbClr val="0000FF"/>
                </a:solidFill>
              </a:rPr>
              <a:t>Ж</a:t>
            </a:r>
            <a:r>
              <a:rPr lang="ru-RU" sz="5400" b="1" dirty="0" smtClean="0"/>
              <a:t>АЛО</a:t>
            </a:r>
            <a:endParaRPr lang="ru-RU" sz="5400" b="1" dirty="0"/>
          </a:p>
          <a:p>
            <a:r>
              <a:rPr lang="ru-RU" sz="5400" b="1" dirty="0">
                <a:solidFill>
                  <a:srgbClr val="0000FF"/>
                </a:solidFill>
              </a:rPr>
              <a:t>Ш</a:t>
            </a:r>
            <a:r>
              <a:rPr lang="ru-RU" sz="5400" b="1" dirty="0"/>
              <a:t>ЁПОТ</a:t>
            </a:r>
          </a:p>
          <a:p>
            <a:r>
              <a:rPr lang="ru-RU" sz="5400" b="1" dirty="0">
                <a:solidFill>
                  <a:srgbClr val="0000FF"/>
                </a:solidFill>
              </a:rPr>
              <a:t>Ш</a:t>
            </a:r>
            <a:r>
              <a:rPr lang="ru-RU" sz="5400" b="1" dirty="0"/>
              <a:t>ИЛО</a:t>
            </a:r>
          </a:p>
          <a:p>
            <a:r>
              <a:rPr lang="ru-RU" sz="5400" b="1" dirty="0" smtClean="0">
                <a:solidFill>
                  <a:srgbClr val="0000FF"/>
                </a:solidFill>
              </a:rPr>
              <a:t>Ж</a:t>
            </a:r>
            <a:r>
              <a:rPr lang="ru-RU" sz="5400" b="1" dirty="0" smtClean="0"/>
              <a:t>УК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500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Прочитай фразы слитно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Ж</a:t>
            </a:r>
            <a:r>
              <a:rPr lang="ru-RU" sz="4400" b="1" dirty="0" smtClean="0"/>
              <a:t>ареная карто</a:t>
            </a:r>
            <a:r>
              <a:rPr lang="ru-RU" sz="4400" b="1" dirty="0" smtClean="0">
                <a:solidFill>
                  <a:srgbClr val="FF0000"/>
                </a:solidFill>
              </a:rPr>
              <a:t>ш</a:t>
            </a:r>
            <a:r>
              <a:rPr lang="ru-RU" sz="4400" b="1" dirty="0" smtClean="0"/>
              <a:t>ка.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Пу</a:t>
            </a:r>
            <a:r>
              <a:rPr lang="ru-RU" sz="4400" b="1" dirty="0" smtClean="0">
                <a:solidFill>
                  <a:srgbClr val="FF0000"/>
                </a:solidFill>
              </a:rPr>
              <a:t>ш</a:t>
            </a:r>
            <a:r>
              <a:rPr lang="ru-RU" sz="4400" b="1" dirty="0" smtClean="0"/>
              <a:t>истый сне</a:t>
            </a:r>
            <a:r>
              <a:rPr lang="ru-RU" sz="4400" b="1" dirty="0" smtClean="0">
                <a:solidFill>
                  <a:srgbClr val="FF0000"/>
                </a:solidFill>
              </a:rPr>
              <a:t>ж</a:t>
            </a:r>
            <a:r>
              <a:rPr lang="ru-RU" sz="4400" b="1" dirty="0" smtClean="0"/>
              <a:t>ок.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    Боль</a:t>
            </a:r>
            <a:r>
              <a:rPr lang="ru-RU" sz="4400" b="1" dirty="0" smtClean="0">
                <a:solidFill>
                  <a:srgbClr val="FF0000"/>
                </a:solidFill>
              </a:rPr>
              <a:t>ш</a:t>
            </a:r>
            <a:r>
              <a:rPr lang="ru-RU" sz="4400" b="1" dirty="0" smtClean="0"/>
              <a:t>ой </a:t>
            </a:r>
            <a:r>
              <a:rPr lang="ru-RU" sz="4400" b="1" dirty="0" smtClean="0">
                <a:solidFill>
                  <a:srgbClr val="FF0000"/>
                </a:solidFill>
              </a:rPr>
              <a:t>ж</a:t>
            </a:r>
            <a:r>
              <a:rPr lang="ru-RU" sz="4400" b="1" dirty="0" smtClean="0"/>
              <a:t>ёлудь.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129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477125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Закончи предложение подходящим словом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4213" y="1268413"/>
            <a:ext cx="600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Ши-ши-ши, ши-ши-ши — вот играют</a:t>
            </a:r>
            <a:r>
              <a:rPr lang="ru-RU" sz="2400"/>
              <a:t> …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50403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669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Уш-уш-уш, уш-уш-уш — я приму горячий…</a:t>
            </a:r>
            <a:r>
              <a:rPr lang="ru-RU" sz="2000" b="1"/>
              <a:t>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4213" y="2205038"/>
            <a:ext cx="566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Аш-аш-аш, аш-аш-аш — это синий ...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35013" y="2727325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Ишни-ишни-ишни — созревают…</a:t>
            </a:r>
            <a:r>
              <a:rPr lang="ru-RU"/>
              <a:t>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11188" y="3141663"/>
            <a:ext cx="730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Шок-шок-шок, шок-шок-шок — разбудил нас ....</a:t>
            </a:r>
          </a:p>
        </p:txBody>
      </p:sp>
    </p:spTree>
    <p:extLst>
      <p:ext uri="{BB962C8B-B14F-4D97-AF65-F5344CB8AC3E}">
        <p14:creationId xmlns:p14="http://schemas.microsoft.com/office/powerpoint/2010/main" val="14418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  <p:bldP spid="450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3976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Четвертый - лишний</a:t>
            </a:r>
          </a:p>
        </p:txBody>
      </p:sp>
      <p:pic>
        <p:nvPicPr>
          <p:cNvPr id="39940" name="Picture 4" descr="getImageCACIU2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64" y="4164162"/>
            <a:ext cx="2663825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etImageCA4NQOJ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2592387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getImageCALO6M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56" y="1196976"/>
            <a:ext cx="187325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44" y="1196976"/>
            <a:ext cx="2527527" cy="25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Назови картинки</vt:lpstr>
      <vt:lpstr>Составь словосочетания</vt:lpstr>
      <vt:lpstr>Замени первые буквы</vt:lpstr>
      <vt:lpstr>Прочитай фразы слитно</vt:lpstr>
      <vt:lpstr>Закончи предложение подходящим словом</vt:lpstr>
      <vt:lpstr>Четвертый - лишний</vt:lpstr>
      <vt:lpstr>Составь предложение с предлогом</vt:lpstr>
      <vt:lpstr>Презентация PowerPoint</vt:lpstr>
      <vt:lpstr>Презентация PowerPoint</vt:lpstr>
      <vt:lpstr>Презентация PowerPoint</vt:lpstr>
      <vt:lpstr>Послушай рассказ и перескажи его.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Рошаль Леонид Михайлович Рошаль(род. 27 апреля 1933, Ливны,Орловская область) Руководитель Московского научно-исследовательского института неотложной детской хирургии и травматологии, Член Общественной палаты РФ детский хирург, доктор медицинских наук, профессор, Президент Национальной медицинской палаты, Директор НИИ неотложной детской хирургии и травматологии, член Общественной палаты, «Детский доктор мира» (1996 г.)[1], «Европеец года», «Россиянин года», «Звезда Европы 2005», эксперт Всемирной организации здравоохранения.</dc:title>
  <dc:creator>111-3</dc:creator>
  <cp:lastModifiedBy>111-3</cp:lastModifiedBy>
  <cp:revision>20</cp:revision>
  <dcterms:created xsi:type="dcterms:W3CDTF">2013-10-09T19:46:35Z</dcterms:created>
  <dcterms:modified xsi:type="dcterms:W3CDTF">2013-11-30T16:42:35Z</dcterms:modified>
</cp:coreProperties>
</file>