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8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5" r:id="rId11"/>
    <p:sldId id="277" r:id="rId12"/>
    <p:sldId id="276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4722F-D08C-4EAB-AC1E-E8F99F5C16CD}" type="datetimeFigureOut">
              <a:rPr lang="ru-RU" smtClean="0"/>
              <a:pPr/>
              <a:t>07.12.2013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05987-7323-495D-B5B9-2D25A05719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7590" y="1261265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Постановка 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звука «Ц»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gray">
          <a:xfrm>
            <a:off x="1763688" y="5167672"/>
            <a:ext cx="7056784" cy="885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Сурдопедагог</a:t>
            </a: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Плиева-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Гурциева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Л.Г.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1880" y="407707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 1 занятие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32656"/>
            <a:ext cx="3184654" cy="3011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4199" y="3362907"/>
            <a:ext cx="8604448" cy="28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rgbClr val="7030A0"/>
                </a:solidFill>
                <a:latin typeface="Verdana" pitchFamily="34" charset="0"/>
              </a:rPr>
              <a:t>Вначале спинка языка круто выгнута и касается бу­горков за верхними зубами, кончик языка упирается в нижние зубы. Затем спинка языка опускается до положения,  занимаемого при произне­сении звука [С], а кончик языка остается на месте. Голосовые связки отдыхают, горло не дрожит (нет голоса).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3568" y="1298520"/>
            <a:ext cx="4248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300" b="1" dirty="0" smtClean="0">
                <a:solidFill>
                  <a:srgbClr val="FF0000"/>
                </a:solidFill>
              </a:rPr>
              <a:t>Артикуляционный профиль звука «Ц»</a:t>
            </a:r>
            <a:endParaRPr lang="ru-RU" sz="3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6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80728"/>
            <a:ext cx="849694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Запомни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звук «Ц» - это два звука: ТС (Т и С).</a:t>
            </a:r>
          </a:p>
          <a:p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При звуке «Ц» язык упирается в нижние зубы.</a:t>
            </a:r>
          </a:p>
          <a:p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При </a:t>
            </a:r>
            <a:r>
              <a:rPr lang="ru-RU" sz="4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звуке «Ц</a:t>
            </a:r>
            <a:r>
              <a:rPr lang="ru-RU" sz="4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нет голоса.</a:t>
            </a:r>
            <a:endParaRPr lang="ru-RU" sz="44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 smtClean="0"/>
              <a:t> 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2531972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45775" y="3326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Изолированное произношение </a:t>
            </a:r>
            <a:r>
              <a:rPr lang="ru-RU" sz="4000" b="1" dirty="0" smtClean="0">
                <a:solidFill>
                  <a:srgbClr val="7030A0"/>
                </a:solidFill>
              </a:rPr>
              <a:t/>
            </a:r>
            <a:br>
              <a:rPr lang="ru-RU" sz="4000" b="1" dirty="0" smtClean="0">
                <a:solidFill>
                  <a:srgbClr val="7030A0"/>
                </a:solidFill>
              </a:rPr>
            </a:br>
            <a:r>
              <a:rPr lang="ru-RU" sz="4000" b="1" dirty="0" smtClean="0">
                <a:solidFill>
                  <a:srgbClr val="7030A0"/>
                </a:solidFill>
              </a:rPr>
              <a:t>звука «Ц»</a:t>
            </a:r>
            <a:endParaRPr lang="ru-RU" sz="4000" b="1" dirty="0">
              <a:solidFill>
                <a:srgbClr val="7030A0"/>
              </a:solidFill>
            </a:endParaRP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769380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826129" y="4741386"/>
            <a:ext cx="7940675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7030A0"/>
                </a:solidFill>
                <a:latin typeface="Verdana" pitchFamily="34" charset="0"/>
              </a:rPr>
              <a:t>Жил-был сверчок за печкой, а у него была скрипка. Вечером сверчок любил играть на своей скрипке. Он легко касался смычком струн, и тогда получалась вот такая песенка: Ц-Ц-Ц... Попробуй и ты спеть так: Ц-Ц-Ц...</a:t>
            </a:r>
          </a:p>
          <a:p>
            <a:pPr algn="ctr"/>
            <a:r>
              <a:rPr lang="ru-RU" dirty="0">
                <a:solidFill>
                  <a:srgbClr val="7030A0"/>
                </a:solidFill>
                <a:latin typeface="Verdana" pitchFamily="34" charset="0"/>
              </a:rPr>
              <a:t/>
            </a:r>
            <a:br>
              <a:rPr lang="ru-RU" dirty="0">
                <a:solidFill>
                  <a:srgbClr val="7030A0"/>
                </a:solidFill>
                <a:latin typeface="Verdana" pitchFamily="34" charset="0"/>
              </a:rPr>
            </a:br>
            <a:endParaRPr lang="ru-RU" dirty="0">
              <a:solidFill>
                <a:srgbClr val="7030A0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9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45775" y="332656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700" b="1" u="sng" dirty="0" smtClean="0">
                <a:solidFill>
                  <a:srgbClr val="7030A0"/>
                </a:solidFill>
                <a:latin typeface="Monotype Corsiva" pitchFamily="66" charset="0"/>
              </a:rPr>
              <a:t>Задание на дом</a:t>
            </a:r>
            <a:endParaRPr lang="ru-RU" sz="7700" b="1" u="sng" dirty="0">
              <a:solidFill>
                <a:srgbClr val="7030A0"/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3" y="2060848"/>
            <a:ext cx="8595862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Скажи звук «Ц».</a:t>
            </a:r>
          </a:p>
          <a:p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Посмотри в зеркало и проверь, 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правильно ли ты говоришь </a:t>
            </a: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этот звук.</a:t>
            </a:r>
          </a:p>
          <a:p>
            <a:endParaRPr lang="ru-RU" sz="33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Попроси воспитательницу проверить тебя.</a:t>
            </a:r>
            <a:endParaRPr lang="ru-RU" sz="33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11-3\Desktop\НИНА\У зеркала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102587"/>
            <a:ext cx="2349065" cy="2982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60648"/>
            <a:ext cx="7772400" cy="794519"/>
          </a:xfrm>
        </p:spPr>
        <p:txBody>
          <a:bodyPr/>
          <a:lstStyle/>
          <a:p>
            <a:r>
              <a:rPr lang="ru-RU" sz="4000" b="1" dirty="0" smtClean="0"/>
              <a:t>Содержание:</a:t>
            </a:r>
            <a:endParaRPr lang="ru-RU" sz="4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30079" y="1772816"/>
            <a:ext cx="864096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 занятие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Постановка звука «Ц».</a:t>
            </a: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звука «Ц» в позиции обратного слога.</a:t>
            </a: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звука «Ц» в позиции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между гласными.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звука «Ц» в позиции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прямого слога.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Автоматизация </a:t>
            </a:r>
            <a:r>
              <a:rPr lang="ru-RU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звука «Ц» в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сочетании с наиболее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употребимыми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согласными.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занятие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Слуховое восприятие звука в тексте и знакомых словах.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92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4000" b="1" dirty="0"/>
              <a:t>Артикуляционная </a:t>
            </a:r>
            <a:r>
              <a:rPr lang="ru-RU" sz="4000" b="1" dirty="0" smtClean="0"/>
              <a:t>гимнастика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74263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28" y="1159032"/>
            <a:ext cx="3993420" cy="50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236913" y="32464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ru-RU" b="1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364163" y="4221163"/>
            <a:ext cx="32877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b="1" dirty="0" err="1">
                <a:latin typeface="Arial" pitchFamily="34" charset="0"/>
              </a:rPr>
              <a:t>Бегемотик</a:t>
            </a:r>
            <a:r>
              <a:rPr lang="ru-RU" b="1" dirty="0">
                <a:latin typeface="Arial" pitchFamily="34" charset="0"/>
              </a:rPr>
              <a:t> рот открыл,</a:t>
            </a:r>
          </a:p>
          <a:p>
            <a:r>
              <a:rPr lang="ru-RU" b="1" dirty="0" err="1">
                <a:latin typeface="Arial" pitchFamily="34" charset="0"/>
              </a:rPr>
              <a:t>Подержал.Потом</a:t>
            </a:r>
            <a:r>
              <a:rPr lang="ru-RU" b="1" dirty="0">
                <a:latin typeface="Arial" pitchFamily="34" charset="0"/>
              </a:rPr>
              <a:t> закрыл.</a:t>
            </a:r>
          </a:p>
          <a:p>
            <a:r>
              <a:rPr lang="ru-RU" b="1" dirty="0">
                <a:latin typeface="Arial" pitchFamily="34" charset="0"/>
              </a:rPr>
              <a:t>Подразним мы бегемота —</a:t>
            </a:r>
          </a:p>
          <a:p>
            <a:r>
              <a:rPr lang="ru-RU" b="1" dirty="0">
                <a:latin typeface="Arial" pitchFamily="34" charset="0"/>
              </a:rPr>
              <a:t>Подшутить над ним охота.</a:t>
            </a:r>
          </a:p>
        </p:txBody>
      </p:sp>
    </p:spTree>
    <p:extLst>
      <p:ext uri="{BB962C8B-B14F-4D97-AF65-F5344CB8AC3E}">
        <p14:creationId xmlns:p14="http://schemas.microsoft.com/office/powerpoint/2010/main" val="172557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980728"/>
            <a:ext cx="4191028" cy="52806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508625" y="3284538"/>
            <a:ext cx="31384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>
                <a:latin typeface="Verdana" pitchFamily="34" charset="0"/>
              </a:rPr>
              <a:t>Улыбается щенок,</a:t>
            </a:r>
          </a:p>
          <a:p>
            <a:r>
              <a:rPr lang="ru-RU">
                <a:latin typeface="Verdana" pitchFamily="34" charset="0"/>
              </a:rPr>
              <a:t>Зубки напоказ.</a:t>
            </a:r>
          </a:p>
          <a:p>
            <a:r>
              <a:rPr lang="ru-RU">
                <a:latin typeface="Verdana" pitchFamily="34" charset="0"/>
              </a:rPr>
              <a:t>Я бы точно так же смог, </a:t>
            </a:r>
          </a:p>
          <a:p>
            <a:r>
              <a:rPr lang="ru-RU">
                <a:latin typeface="Verdana" pitchFamily="34" charset="0"/>
              </a:rPr>
              <a:t>Вот, смотри. Сейчас.</a:t>
            </a:r>
          </a:p>
        </p:txBody>
      </p:sp>
    </p:spTree>
    <p:extLst>
      <p:ext uri="{BB962C8B-B14F-4D97-AF65-F5344CB8AC3E}">
        <p14:creationId xmlns:p14="http://schemas.microsoft.com/office/powerpoint/2010/main" val="35078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0317" y="1124744"/>
            <a:ext cx="3927946" cy="5199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148263" y="3933825"/>
            <a:ext cx="34655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>
                <a:latin typeface="Verdana" pitchFamily="34" charset="0"/>
              </a:rPr>
              <a:t>Хоботок слоненок тянет,</a:t>
            </a:r>
          </a:p>
          <a:p>
            <a:r>
              <a:rPr lang="ru-RU">
                <a:latin typeface="Verdana" pitchFamily="34" charset="0"/>
              </a:rPr>
              <a:t>Он вот-вот банан достанет.</a:t>
            </a:r>
          </a:p>
          <a:p>
            <a:r>
              <a:rPr lang="ru-RU">
                <a:latin typeface="Verdana" pitchFamily="34" charset="0"/>
              </a:rPr>
              <a:t>Губки в трубочку сложи </a:t>
            </a:r>
          </a:p>
          <a:p>
            <a:r>
              <a:rPr lang="ru-RU">
                <a:latin typeface="Verdana" pitchFamily="34" charset="0"/>
              </a:rPr>
              <a:t>И слоненку покажи.</a:t>
            </a:r>
          </a:p>
        </p:txBody>
      </p:sp>
    </p:spTree>
    <p:extLst>
      <p:ext uri="{BB962C8B-B14F-4D97-AF65-F5344CB8AC3E}">
        <p14:creationId xmlns:p14="http://schemas.microsoft.com/office/powerpoint/2010/main" val="309949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177" y="1343541"/>
            <a:ext cx="3883791" cy="4902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27984" y="4293096"/>
            <a:ext cx="44942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dirty="0">
                <a:latin typeface="Verdana" pitchFamily="34" charset="0"/>
              </a:rPr>
              <a:t>Устала собачка и дышит устало. </a:t>
            </a:r>
          </a:p>
          <a:p>
            <a:r>
              <a:rPr lang="ru-RU" dirty="0">
                <a:latin typeface="Verdana" pitchFamily="34" charset="0"/>
              </a:rPr>
              <a:t>И даже за кошкою бегать не стала. </a:t>
            </a:r>
          </a:p>
          <a:p>
            <a:r>
              <a:rPr lang="ru-RU" dirty="0">
                <a:latin typeface="Verdana" pitchFamily="34" charset="0"/>
              </a:rPr>
              <a:t>Широкий язык отдохнет, полежит, </a:t>
            </a:r>
          </a:p>
          <a:p>
            <a:r>
              <a:rPr lang="ru-RU" dirty="0">
                <a:latin typeface="Verdana" pitchFamily="34" charset="0"/>
              </a:rPr>
              <a:t>И снова собачка за кошкой бежит.</a:t>
            </a:r>
          </a:p>
        </p:txBody>
      </p:sp>
    </p:spTree>
    <p:extLst>
      <p:ext uri="{BB962C8B-B14F-4D97-AF65-F5344CB8AC3E}">
        <p14:creationId xmlns:p14="http://schemas.microsoft.com/office/powerpoint/2010/main" val="258086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107302"/>
            <a:ext cx="3529136" cy="4899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932363" y="4508500"/>
            <a:ext cx="3816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>
                <a:latin typeface="Verdana" pitchFamily="34" charset="0"/>
              </a:rPr>
              <a:t>Язык, как маятник часов, </a:t>
            </a:r>
          </a:p>
          <a:p>
            <a:r>
              <a:rPr lang="ru-RU">
                <a:latin typeface="Verdana" pitchFamily="34" charset="0"/>
              </a:rPr>
              <a:t>Качаться вновь и вновь готов.</a:t>
            </a:r>
          </a:p>
          <a:p>
            <a:r>
              <a:rPr lang="ru-RU">
                <a:latin typeface="Verdana" pitchFamily="34" charset="0"/>
              </a:rPr>
              <a:t>Котенок улыбается, </a:t>
            </a:r>
          </a:p>
          <a:p>
            <a:r>
              <a:rPr lang="ru-RU">
                <a:latin typeface="Verdana" pitchFamily="34" charset="0"/>
              </a:rPr>
              <a:t>Он, как и ты, старается.</a:t>
            </a:r>
          </a:p>
        </p:txBody>
      </p:sp>
    </p:spTree>
    <p:extLst>
      <p:ext uri="{BB962C8B-B14F-4D97-AF65-F5344CB8AC3E}">
        <p14:creationId xmlns:p14="http://schemas.microsoft.com/office/powerpoint/2010/main" val="210187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96752"/>
            <a:ext cx="3763011" cy="4569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5148263" y="2708275"/>
            <a:ext cx="36052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>
                <a:latin typeface="Verdana" pitchFamily="34" charset="0"/>
              </a:rPr>
              <a:t>Выгни язычок, как спинку</a:t>
            </a:r>
          </a:p>
          <a:p>
            <a:r>
              <a:rPr lang="ru-RU">
                <a:latin typeface="Verdana" pitchFamily="34" charset="0"/>
              </a:rPr>
              <a:t>Выгнул этот рыжий кот.</a:t>
            </a:r>
          </a:p>
          <a:p>
            <a:r>
              <a:rPr lang="ru-RU">
                <a:latin typeface="Verdana" pitchFamily="34" charset="0"/>
              </a:rPr>
              <a:t>Ну-ка, рассмотри картинку: </a:t>
            </a:r>
          </a:p>
          <a:p>
            <a:r>
              <a:rPr lang="ru-RU">
                <a:latin typeface="Verdana" pitchFamily="34" charset="0"/>
              </a:rPr>
              <a:t>Он по мостику идет.</a:t>
            </a:r>
          </a:p>
        </p:txBody>
      </p:sp>
    </p:spTree>
    <p:extLst>
      <p:ext uri="{BB962C8B-B14F-4D97-AF65-F5344CB8AC3E}">
        <p14:creationId xmlns:p14="http://schemas.microsoft.com/office/powerpoint/2010/main" val="287356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380</Words>
  <Application>Microsoft Office PowerPoint</Application>
  <PresentationFormat>Экран (4:3)</PresentationFormat>
  <Paragraphs>56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Содержание:</vt:lpstr>
      <vt:lpstr>Артикуляционная гимнастика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Изолированное произношение  звука «Ц»</vt:lpstr>
      <vt:lpstr>Презентация PowerPoint</vt:lpstr>
    </vt:vector>
  </TitlesOfParts>
  <Company>MultiDVD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Буква Н</dc:title>
  <dc:creator>Бойкова О. В.</dc:creator>
  <cp:lastModifiedBy>111-3</cp:lastModifiedBy>
  <cp:revision>24</cp:revision>
  <dcterms:created xsi:type="dcterms:W3CDTF">2010-06-22T13:21:43Z</dcterms:created>
  <dcterms:modified xsi:type="dcterms:W3CDTF">2013-12-07T11:54:09Z</dcterms:modified>
</cp:coreProperties>
</file>