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8" r:id="rId2"/>
    <p:sldId id="272" r:id="rId3"/>
    <p:sldId id="277" r:id="rId4"/>
    <p:sldId id="275" r:id="rId5"/>
    <p:sldId id="276" r:id="rId6"/>
    <p:sldId id="278" r:id="rId7"/>
    <p:sldId id="279" r:id="rId8"/>
    <p:sldId id="280" r:id="rId9"/>
    <p:sldId id="282" r:id="rId10"/>
    <p:sldId id="283" r:id="rId11"/>
    <p:sldId id="286" r:id="rId12"/>
    <p:sldId id="261" r:id="rId13"/>
    <p:sldId id="288" r:id="rId14"/>
    <p:sldId id="292" r:id="rId15"/>
    <p:sldId id="260" r:id="rId16"/>
    <p:sldId id="262" r:id="rId17"/>
    <p:sldId id="294" r:id="rId18"/>
    <p:sldId id="26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425" autoAdjust="0"/>
    <p:restoredTop sz="95631" autoAdjust="0"/>
  </p:normalViewPr>
  <p:slideViewPr>
    <p:cSldViewPr>
      <p:cViewPr varScale="1">
        <p:scale>
          <a:sx n="61" d="100"/>
          <a:sy n="61" d="100"/>
        </p:scale>
        <p:origin x="-2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4EACE76-6D6D-49B8-9C33-1731F973763D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5B3377-9778-4C0D-BC8F-F04FF20B57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2677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CC545-C826-4518-A7C3-B9F3783917D8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BCF67-3B37-4388-8B38-30E0AAF80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667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5B52F-B8D0-475A-A421-ABD5E59211AF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DD717-9753-404F-B9AE-4C95D75DF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127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77465-AF16-43E1-89EC-F488BA48CE4F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8340D-CF0C-443C-998E-52E6A4ED8E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57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FA192-70D8-4953-B11C-9D2569AF403D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A124C-21D3-4DE4-96B7-4FDF8774B9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530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70155-FDFA-4507-8C33-72F4640060C2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80037-4ECD-4C91-A575-AD61D333BE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755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4539F-A390-4932-8F7F-96C0D1115BCE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F3532-58A0-47D9-8442-7D4F9DA928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490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0E18F-7711-4376-B074-A39258D625E5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C8794-344A-4C00-90C3-3EFFBE6AD4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122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F9D57-4B12-4908-A32D-B7B470557A58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89735-781D-45B4-815C-84BD406C6F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430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6A933-7FFC-4037-9D2C-C5B5CF1B6D56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6179E-B7B9-4AEA-B72D-240D5583D3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990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D8BB9-C582-404D-BF4A-3428B60CC60A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11962-FCF5-4AE6-8E6A-9089EEEAC9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988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71C39-A38F-4BE7-BAF9-949047D9C467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FB20A-2274-4138-9B66-A4847E0EC5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432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9D9F49-EECC-4F6C-A044-6B09DE19B06F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537174-3E1B-4494-8266-D2E47006A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1042988" y="908050"/>
            <a:ext cx="7489825" cy="4522788"/>
          </a:xfrm>
        </p:spPr>
        <p:txBody>
          <a:bodyPr/>
          <a:lstStyle/>
          <a:p>
            <a:r>
              <a:rPr lang="ru-RU" sz="6000" smtClean="0">
                <a:solidFill>
                  <a:srgbClr val="008000"/>
                </a:solidFill>
                <a:latin typeface="Arial" charset="0"/>
              </a:rPr>
              <a:t>ЗДОРОВЬЕ</a:t>
            </a:r>
            <a:br>
              <a:rPr lang="ru-RU" sz="6000" smtClean="0">
                <a:solidFill>
                  <a:srgbClr val="008000"/>
                </a:solidFill>
                <a:latin typeface="Arial" charset="0"/>
              </a:rPr>
            </a:br>
            <a:r>
              <a:rPr lang="ru-RU" sz="6000" smtClean="0">
                <a:solidFill>
                  <a:srgbClr val="008000"/>
                </a:solidFill>
                <a:latin typeface="Arial" charset="0"/>
              </a:rPr>
              <a:t>СБЕРЕГАЮЩИЕ ТЕХНОЛОГИИ </a:t>
            </a:r>
            <a:br>
              <a:rPr lang="ru-RU" sz="6000" smtClean="0">
                <a:solidFill>
                  <a:srgbClr val="008000"/>
                </a:solidFill>
                <a:latin typeface="Arial" charset="0"/>
              </a:rPr>
            </a:br>
            <a:r>
              <a:rPr lang="ru-RU" sz="6000" smtClean="0">
                <a:solidFill>
                  <a:srgbClr val="008000"/>
                </a:solidFill>
                <a:latin typeface="Arial" charset="0"/>
              </a:rPr>
              <a:t>НА УРОКАХ </a:t>
            </a:r>
            <a:br>
              <a:rPr lang="ru-RU" sz="6000" smtClean="0">
                <a:solidFill>
                  <a:srgbClr val="008000"/>
                </a:solidFill>
                <a:latin typeface="Arial" charset="0"/>
              </a:rPr>
            </a:br>
            <a:r>
              <a:rPr lang="ru-RU" sz="6000" smtClean="0">
                <a:solidFill>
                  <a:srgbClr val="008000"/>
                </a:solidFill>
                <a:latin typeface="Arial" charset="0"/>
              </a:rPr>
              <a:t>СБО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04813"/>
            <a:ext cx="7859713" cy="22320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smtClean="0">
                <a:latin typeface="Arial" charset="0"/>
              </a:rPr>
              <a:t>4.Создание благоприятного п</a:t>
            </a:r>
            <a:r>
              <a:rPr lang="ru-RU" sz="2800" smtClean="0"/>
              <a:t>сихологического микроклимата  на уроке, отношений взаимного доверия наличие на уроке эмоциональных разрядок (шуток, загадок и т.д.)</a:t>
            </a:r>
          </a:p>
          <a:p>
            <a:endParaRPr lang="ru-RU" sz="2800" smtClean="0"/>
          </a:p>
        </p:txBody>
      </p:sp>
      <p:pic>
        <p:nvPicPr>
          <p:cNvPr id="13315" name="Содержимое 6" descr="SNC0017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96952"/>
            <a:ext cx="3960813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411663"/>
          </a:xfrm>
        </p:spPr>
        <p:txBody>
          <a:bodyPr/>
          <a:lstStyle/>
          <a:p>
            <a:r>
              <a:rPr lang="ru-RU" smtClean="0"/>
              <a:t>упражнения для снятия общего и локального утомления</a:t>
            </a:r>
          </a:p>
          <a:p>
            <a:r>
              <a:rPr lang="ru-RU" smtClean="0"/>
              <a:t>упражнения для кистей рук</a:t>
            </a:r>
          </a:p>
          <a:p>
            <a:r>
              <a:rPr lang="ru-RU" smtClean="0"/>
              <a:t>гимнастика для глаз</a:t>
            </a:r>
          </a:p>
          <a:p>
            <a:r>
              <a:rPr lang="ru-RU" smtClean="0"/>
              <a:t>гимнастика для улучшения слуха</a:t>
            </a:r>
          </a:p>
          <a:p>
            <a:r>
              <a:rPr lang="ru-RU" smtClean="0"/>
              <a:t>упражнения корректирующие осанку</a:t>
            </a:r>
          </a:p>
          <a:p>
            <a:r>
              <a:rPr lang="ru-RU" smtClean="0"/>
              <a:t>дыхательная гимнастика</a:t>
            </a:r>
          </a:p>
        </p:txBody>
      </p:sp>
      <p:sp>
        <p:nvSpPr>
          <p:cNvPr id="14339" name="Заголовок 1"/>
          <p:cNvSpPr txBox="1">
            <a:spLocks/>
          </p:cNvSpPr>
          <p:nvPr/>
        </p:nvSpPr>
        <p:spPr bwMode="auto">
          <a:xfrm>
            <a:off x="0" y="765175"/>
            <a:ext cx="91440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500">
                <a:latin typeface="Calibri" pitchFamily="34" charset="0"/>
              </a:rPr>
              <a:t>Физкультминутки и физкультпаузы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sz="half" idx="1"/>
          </p:nvPr>
        </p:nvSpPr>
        <p:spPr>
          <a:xfrm>
            <a:off x="357188" y="500063"/>
            <a:ext cx="4214812" cy="59293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mtClean="0"/>
              <a:t>    Физкультминутки и физкультпаузы являются обязательной составной частью урока. Норма - на 15-20 минуте урока по 1 минуте из трех легких упражнений с 3-4 повторениями каждого, а также важен эмоциональный климат во время выполнения упражнений и наличие у школьников желания их выполнять. </a:t>
            </a:r>
          </a:p>
          <a:p>
            <a:pPr eaLnBrk="1" hangingPunct="1">
              <a:lnSpc>
                <a:spcPct val="90000"/>
              </a:lnSpc>
            </a:pPr>
            <a:endParaRPr lang="ru-RU" smtClean="0"/>
          </a:p>
        </p:txBody>
      </p:sp>
      <p:pic>
        <p:nvPicPr>
          <p:cNvPr id="15363" name="Содержимое 6" descr="SNC00208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056" y="1412776"/>
            <a:ext cx="3817937" cy="286385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468313" y="836613"/>
            <a:ext cx="8229600" cy="5218112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3600" smtClean="0"/>
              <a:t>      </a:t>
            </a:r>
            <a:r>
              <a:rPr lang="ru-RU" sz="3600" smtClean="0">
                <a:latin typeface="Arial" charset="0"/>
              </a:rPr>
              <a:t>5</a:t>
            </a:r>
            <a:r>
              <a:rPr lang="ru-RU" sz="3600" smtClean="0"/>
              <a:t>. Наличие у учащихся  мотивации к учебной деятельности (интереса к знаниям, радость от активности, интерес к изучаемому материалу.</a:t>
            </a:r>
          </a:p>
          <a:p>
            <a:pPr algn="just">
              <a:buFont typeface="Arial" charset="0"/>
              <a:buNone/>
            </a:pPr>
            <a:r>
              <a:rPr lang="ru-RU" sz="3600" smtClean="0"/>
              <a:t/>
            </a:r>
            <a:br>
              <a:rPr lang="ru-RU" sz="3600" smtClean="0"/>
            </a:br>
            <a:r>
              <a:rPr lang="ru-RU" sz="3600" smtClean="0"/>
              <a:t>6.Творческий подход к обучению.</a:t>
            </a:r>
          </a:p>
          <a:p>
            <a:pPr algn="just">
              <a:buFont typeface="Arial" charset="0"/>
              <a:buNone/>
            </a:pPr>
            <a:endParaRPr lang="ru-RU" sz="3600" smtClean="0"/>
          </a:p>
          <a:p>
            <a:pPr algn="just">
              <a:buFont typeface="Arial" charset="0"/>
              <a:buNone/>
            </a:pPr>
            <a:r>
              <a:rPr lang="ru-RU" sz="3600" smtClean="0"/>
              <a:t>	7.	Место и длительность применения ТСО (в соответствии с гигиеническими нормами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4006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   </a:t>
            </a:r>
            <a:endParaRPr lang="ru-RU" smtClean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ru-RU" smtClean="0"/>
              <a:t>9. Момент наступления утомления учащихся, снижение их учебной активности. (определяется в ходе наблюдения по возрастанию двигательных и пассивных отвлечений у детей в процессе учебной работы).</a:t>
            </a:r>
          </a:p>
          <a:p>
            <a:endParaRPr lang="ru-RU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8" descr="4b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571625"/>
            <a:ext cx="3995737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>
          <a:xfrm>
            <a:off x="571500" y="0"/>
            <a:ext cx="8143875" cy="1428750"/>
          </a:xfrm>
        </p:spPr>
        <p:txBody>
          <a:bodyPr/>
          <a:lstStyle/>
          <a:p>
            <a:pPr eaLnBrk="1" hangingPunct="1"/>
            <a:r>
              <a:rPr lang="ru-RU" sz="3200" i="1" smtClean="0"/>
              <a:t>Позы учащихся и их чередование в зависимости от характера выполняемой работы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Степень естественности позы школьников на уроке  служит хорошим индикатором психологического воздействия учителя, степени его авторитаризма: механизм </a:t>
            </a:r>
            <a:r>
              <a:rPr lang="ru-RU" dirty="0" err="1" smtClean="0"/>
              <a:t>здоровьеразрушающего</a:t>
            </a:r>
            <a:r>
              <a:rPr lang="ru-RU" dirty="0" smtClean="0"/>
              <a:t> воздействия авторитарного учителя состоит, в частности, в том, что дети на его уроках избыточно напряжены.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i="1" smtClean="0"/>
              <a:t>На уроках СБО включение в содержательную часть урока вопросов, связанных со здоровьем и здоровым образом жизни. </a:t>
            </a:r>
          </a:p>
        </p:txBody>
      </p:sp>
      <p:sp>
        <p:nvSpPr>
          <p:cNvPr id="20483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71625"/>
            <a:ext cx="4038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    В 5-11 классах изучаются темы :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«Воспитание здорового образа жизни»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«Личная гигиена»</a:t>
            </a:r>
          </a:p>
          <a:p>
            <a:pPr eaLnBrk="1" hangingPunct="1"/>
            <a:r>
              <a:rPr lang="ru-RU" smtClean="0"/>
              <a:t> «Питание»</a:t>
            </a:r>
          </a:p>
          <a:p>
            <a:pPr eaLnBrk="1" hangingPunct="1"/>
            <a:r>
              <a:rPr lang="ru-RU" smtClean="0"/>
              <a:t> «Семья и здоровье»</a:t>
            </a:r>
          </a:p>
          <a:p>
            <a:pPr eaLnBrk="1" hangingPunct="1"/>
            <a:r>
              <a:rPr lang="ru-RU" smtClean="0"/>
              <a:t> «Одежда и обувь»</a:t>
            </a:r>
          </a:p>
        </p:txBody>
      </p:sp>
      <p:pic>
        <p:nvPicPr>
          <p:cNvPr id="20484" name="Содержимое 7" descr="SNC00164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7238" y="1571625"/>
            <a:ext cx="3416300" cy="4554538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5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mtClean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ru-RU" smtClean="0"/>
              <a:t>    Элементы здоровьесберегающих технологий обучения в коррекционной школе должны присутствовать на каждом уроке: их применение занимает мало времени, однако имеет колоссальное значение для повышения работоспособности учащихся с нарушением слуха, повышает эффективность учебного процесса и сохраняет их здоровье.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>Список использованных материалов</a:t>
            </a:r>
            <a:endParaRPr lang="ru-RU" i="1" dirty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mtClean="0"/>
              <a:t>Н.К.Смирнов. </a:t>
            </a:r>
            <a:r>
              <a:rPr lang="ru-RU" b="1" smtClean="0"/>
              <a:t>Здоровьесберегающие образовательные технологии и психология здоровья в школе. Издательство «АРКТИ», 2006 г., с.319</a:t>
            </a:r>
            <a:endParaRPr lang="ru-RU" smtClean="0"/>
          </a:p>
          <a:p>
            <a:r>
              <a:rPr lang="ru-RU" smtClean="0"/>
              <a:t>Воротилкина ИМ. Оздоровительные мероприя­тия в учебном процессе // № 4. С. 72.</a:t>
            </a:r>
          </a:p>
          <a:p>
            <a:r>
              <a:rPr lang="ru-RU" smtClean="0"/>
              <a:t>Ишмухаметов М.Г. Нетрадиционные средства оздоровления детей // «Начальная школа», 2005. - № 1. С. 91.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i="1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algn="r">
              <a:buFont typeface="Arial" charset="0"/>
              <a:buNone/>
            </a:pPr>
            <a:endParaRPr lang="ru-RU" smtClean="0"/>
          </a:p>
          <a:p>
            <a:pPr algn="r">
              <a:buFont typeface="Arial" charset="0"/>
              <a:buNone/>
            </a:pPr>
            <a:r>
              <a:rPr lang="ru-RU" smtClean="0"/>
              <a:t>Девять десятых нашего счастья</a:t>
            </a:r>
          </a:p>
          <a:p>
            <a:pPr algn="r">
              <a:buFont typeface="Arial" charset="0"/>
              <a:buNone/>
            </a:pPr>
            <a:r>
              <a:rPr lang="ru-RU" smtClean="0"/>
              <a:t> зависит от здоровья.</a:t>
            </a:r>
          </a:p>
          <a:p>
            <a:pPr algn="r">
              <a:buFont typeface="Arial" charset="0"/>
              <a:buNone/>
            </a:pPr>
            <a:endParaRPr lang="ru-RU" smtClean="0"/>
          </a:p>
          <a:p>
            <a:pPr algn="r">
              <a:buFont typeface="Arial" charset="0"/>
              <a:buNone/>
            </a:pPr>
            <a:r>
              <a:rPr lang="ru-RU" smtClean="0"/>
              <a:t>Здоровье до того перевешивает</a:t>
            </a:r>
          </a:p>
          <a:p>
            <a:pPr algn="r">
              <a:buFont typeface="Arial" charset="0"/>
              <a:buNone/>
            </a:pPr>
            <a:r>
              <a:rPr lang="ru-RU" smtClean="0"/>
              <a:t>все остальные блага жизни,</a:t>
            </a:r>
          </a:p>
          <a:p>
            <a:pPr algn="r">
              <a:buFont typeface="Arial" charset="0"/>
              <a:buNone/>
            </a:pPr>
            <a:r>
              <a:rPr lang="ru-RU" smtClean="0"/>
              <a:t>что поистине здоровый нищий</a:t>
            </a:r>
          </a:p>
          <a:p>
            <a:pPr algn="r">
              <a:buFont typeface="Arial" charset="0"/>
              <a:buNone/>
            </a:pPr>
            <a:r>
              <a:rPr lang="ru-RU" smtClean="0"/>
              <a:t>счастливее больного короля.</a:t>
            </a:r>
          </a:p>
          <a:p>
            <a:pPr algn="r">
              <a:buFont typeface="Arial" charset="0"/>
              <a:buNone/>
            </a:pPr>
            <a:r>
              <a:rPr lang="ru-RU" smtClean="0"/>
              <a:t>А. Шопенгауэр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	Неслышащие дети,помимо нарушений, связанных с недостатком слуха, имеют различные заболевания и отклонений от нормы (нарушение зрения,  осанки, задержка психического развития на фоне органического поражения головного мозга и др.), поэтому использование здоровьесберегающих технологий в учебном процессе позволяет неслышащим учащимся более успешно адаптироваться в образовательном и социальном пространстве.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1143000"/>
          </a:xfrm>
        </p:spPr>
        <p:txBody>
          <a:bodyPr/>
          <a:lstStyle/>
          <a:p>
            <a:r>
              <a:rPr lang="ru-RU" smtClean="0"/>
              <a:t>Здоровьесберегающие технологии это:</a:t>
            </a:r>
            <a:br>
              <a:rPr lang="ru-RU" smtClean="0"/>
            </a:br>
            <a:endParaRPr lang="ru-RU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условия обучения ребенка в школе</a:t>
            </a:r>
          </a:p>
          <a:p>
            <a:r>
              <a:rPr lang="ru-RU" smtClean="0"/>
              <a:t>рациональная организация учебного процесса</a:t>
            </a:r>
          </a:p>
          <a:p>
            <a:r>
              <a:rPr lang="ru-RU" smtClean="0"/>
              <a:t>соответствие учебной и физической нагрузки возрастным возможностям ребенка</a:t>
            </a:r>
          </a:p>
          <a:p>
            <a:r>
              <a:rPr lang="ru-RU" smtClean="0"/>
              <a:t>необходимый, достаточный и рационально организованный двигательный режим</a:t>
            </a:r>
          </a:p>
          <a:p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</a:t>
            </a:r>
            <a:endParaRPr lang="ru-RU" smtClean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ru-RU" smtClean="0">
                <a:latin typeface="Arial" charset="0"/>
              </a:rPr>
              <a:t>  </a:t>
            </a:r>
            <a:r>
              <a:rPr lang="ru-RU" smtClean="0"/>
              <a:t> </a:t>
            </a:r>
            <a:r>
              <a:rPr lang="ru-RU" u="sng" smtClean="0"/>
              <a:t>Цель</a:t>
            </a:r>
            <a:r>
              <a:rPr lang="ru-RU" smtClean="0"/>
              <a:t>  здоровьесберегающих образовательных технологий обучения - обеспечить школьнику возможность сохранения здоровья за период обучения в школе, сформировать у него необходимые знания, умения и навыки по здоровому образу жизни, научить использовать полученные знания в повседневной жизни.</a:t>
            </a:r>
          </a:p>
          <a:p>
            <a:endParaRPr lang="ru-RU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Анализ проведения урока с позиций здоровьесбережения 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 Гигиенические условия в кабинете Температура и свежесть воздуха</a:t>
            </a:r>
          </a:p>
        </p:txBody>
      </p:sp>
      <p:pic>
        <p:nvPicPr>
          <p:cNvPr id="9221" name="Рисунок 7" descr="SNC000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12976"/>
            <a:ext cx="3857625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marL="514350" indent="-514350">
              <a:buFont typeface="Arial" charset="0"/>
              <a:buAutoNum type="arabicPeriod" startAt="2"/>
            </a:pPr>
            <a:r>
              <a:rPr lang="ru-RU" smtClean="0"/>
              <a:t>Рациональность освещения класса и доски</a:t>
            </a:r>
          </a:p>
          <a:p>
            <a:pPr marL="514350" indent="-514350">
              <a:buFont typeface="Arial" charset="0"/>
              <a:buNone/>
            </a:pPr>
            <a:endParaRPr lang="ru-RU" smtClean="0"/>
          </a:p>
          <a:p>
            <a:pPr marL="514350" indent="-514350">
              <a:buFont typeface="Arial" charset="0"/>
              <a:buNone/>
            </a:pPr>
            <a:endParaRPr lang="ru-RU" smtClean="0"/>
          </a:p>
        </p:txBody>
      </p:sp>
      <p:pic>
        <p:nvPicPr>
          <p:cNvPr id="10243" name="Рисунок 3" descr="SNC000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16832"/>
            <a:ext cx="4071937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smtClean="0"/>
              <a:t>3.Чистота и уют в классе</a:t>
            </a:r>
          </a:p>
          <a:p>
            <a:pPr>
              <a:buFont typeface="Arial" charset="0"/>
              <a:buNone/>
            </a:pPr>
            <a:r>
              <a:rPr lang="ru-RU" sz="2800" smtClean="0"/>
              <a:t>4. Личная гигиена (мытьё рук и внешний вид)</a:t>
            </a:r>
          </a:p>
          <a:p>
            <a:pPr>
              <a:buFont typeface="Arial" charset="0"/>
              <a:buNone/>
            </a:pPr>
            <a:r>
              <a:rPr lang="ru-RU" sz="2800" smtClean="0"/>
              <a:t>5.Парты и стулья по росту учащихся (величина стола)</a:t>
            </a:r>
          </a:p>
          <a:p>
            <a:pPr>
              <a:buFont typeface="Arial" charset="0"/>
              <a:buNone/>
            </a:pPr>
            <a:r>
              <a:rPr lang="ru-RU" sz="2800" smtClean="0"/>
              <a:t>6. Правильная осанка (положение корпуса, рук, ног)  </a:t>
            </a:r>
          </a:p>
          <a:p>
            <a:pPr>
              <a:buFont typeface="Arial" charset="0"/>
              <a:buNone/>
            </a:pPr>
            <a:r>
              <a:rPr lang="ru-RU" sz="2800" smtClean="0"/>
              <a:t>7. Освещение в аудитории</a:t>
            </a:r>
          </a:p>
          <a:p>
            <a:pPr>
              <a:buFont typeface="Arial" charset="0"/>
              <a:buNone/>
            </a:pPr>
            <a:r>
              <a:rPr lang="ru-RU" sz="2800" smtClean="0"/>
              <a:t>8. Организация питьевого режима</a:t>
            </a:r>
          </a:p>
          <a:p>
            <a:pPr>
              <a:buFont typeface="Arial" charset="0"/>
              <a:buNone/>
            </a:pPr>
            <a:r>
              <a:rPr lang="ru-RU" sz="2800" smtClean="0"/>
              <a:t>  </a:t>
            </a:r>
          </a:p>
          <a:p>
            <a:endParaRPr lang="ru-RU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Текст 5"/>
          <p:cNvSpPr>
            <a:spLocks noGrp="1"/>
          </p:cNvSpPr>
          <p:nvPr>
            <p:ph type="body" idx="1"/>
          </p:nvPr>
        </p:nvSpPr>
        <p:spPr>
          <a:xfrm>
            <a:off x="285750" y="0"/>
            <a:ext cx="8115300" cy="2852738"/>
          </a:xfrm>
        </p:spPr>
        <p:txBody>
          <a:bodyPr/>
          <a:lstStyle/>
          <a:p>
            <a:pPr algn="ctr"/>
            <a:r>
              <a:rPr lang="ru-RU" sz="3200" b="0" smtClean="0"/>
              <a:t> </a:t>
            </a:r>
            <a:r>
              <a:rPr lang="ru-RU" sz="2800" b="0" smtClean="0"/>
              <a:t>Схема «Требования и нормы к урокам»:</a:t>
            </a:r>
          </a:p>
          <a:p>
            <a:r>
              <a:rPr lang="ru-RU" sz="2800" b="0" smtClean="0"/>
              <a:t/>
            </a:r>
            <a:br>
              <a:rPr lang="ru-RU" sz="2800" b="0" smtClean="0"/>
            </a:br>
            <a:r>
              <a:rPr lang="ru-RU" sz="2800" b="0" smtClean="0"/>
              <a:t>1.Техника безопасности</a:t>
            </a:r>
          </a:p>
          <a:p>
            <a:r>
              <a:rPr lang="ru-RU" sz="2800" b="0" smtClean="0"/>
              <a:t>2. Продолжительность учебной нагрузки и плотность урока.</a:t>
            </a:r>
          </a:p>
          <a:p>
            <a:endParaRPr lang="ru-RU" sz="2800" smtClean="0"/>
          </a:p>
        </p:txBody>
      </p:sp>
      <p:sp>
        <p:nvSpPr>
          <p:cNvPr id="12291" name="Содержимое 7"/>
          <p:cNvSpPr>
            <a:spLocks noGrp="1"/>
          </p:cNvSpPr>
          <p:nvPr>
            <p:ph sz="quarter" idx="4"/>
          </p:nvPr>
        </p:nvSpPr>
        <p:spPr>
          <a:xfrm>
            <a:off x="0" y="1773238"/>
            <a:ext cx="4041775" cy="367823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    </a:t>
            </a:r>
          </a:p>
          <a:p>
            <a:pPr>
              <a:buFont typeface="Arial" charset="0"/>
              <a:buNone/>
            </a:pPr>
            <a:r>
              <a:rPr lang="ru-RU" sz="3200" smtClean="0"/>
              <a:t>       </a:t>
            </a:r>
            <a:r>
              <a:rPr lang="ru-RU" sz="2800" smtClean="0"/>
              <a:t>З. Чередование различных видов заданий (статистических и динамических; словесных, наглядных, аудиовизуальных, самостоятельной работы и др.)</a:t>
            </a:r>
          </a:p>
          <a:p>
            <a:endParaRPr lang="ru-RU" sz="2800" smtClean="0"/>
          </a:p>
        </p:txBody>
      </p:sp>
      <p:pic>
        <p:nvPicPr>
          <p:cNvPr id="12292" name="Рисунок 3" descr="S70011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050" y="2286000"/>
            <a:ext cx="4449763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1031</TotalTime>
  <Words>553</Words>
  <Application>Microsoft Office PowerPoint</Application>
  <PresentationFormat>Экран (4:3)</PresentationFormat>
  <Paragraphs>63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ЗДОРОВЬЕ СБЕРЕГАЮЩИЕ ТЕХНОЛОГИИ  НА УРОКАХ  СБО</vt:lpstr>
      <vt:lpstr>Презентация PowerPoint</vt:lpstr>
      <vt:lpstr>Презентация PowerPoint</vt:lpstr>
      <vt:lpstr>Здоровьесберегающие технологии это: </vt:lpstr>
      <vt:lpstr>Презентация PowerPoint</vt:lpstr>
      <vt:lpstr>Анализ проведения урока с позиций здоровьесбережения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Позы учащихся и их чередование в зависимости от характера выполняемой работы</vt:lpstr>
      <vt:lpstr>На уроках СБО включение в содержательную часть урока вопросов, связанных со здоровьем и здоровым образом жизни. </vt:lpstr>
      <vt:lpstr>Презентация PowerPoint</vt:lpstr>
      <vt:lpstr>Список использованных материалов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«Здоровьесберегающие технологии на уроках обслуживающего труда»</dc:title>
  <dc:creator>111-3</dc:creator>
  <cp:lastModifiedBy>111-3</cp:lastModifiedBy>
  <cp:revision>109</cp:revision>
  <dcterms:modified xsi:type="dcterms:W3CDTF">2014-02-13T18:18:36Z</dcterms:modified>
</cp:coreProperties>
</file>