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330" r:id="rId3"/>
    <p:sldId id="280" r:id="rId4"/>
    <p:sldId id="274" r:id="rId5"/>
    <p:sldId id="282" r:id="rId6"/>
    <p:sldId id="323" r:id="rId7"/>
    <p:sldId id="290" r:id="rId8"/>
    <p:sldId id="295" r:id="rId9"/>
    <p:sldId id="308" r:id="rId10"/>
    <p:sldId id="301" r:id="rId11"/>
    <p:sldId id="320" r:id="rId12"/>
    <p:sldId id="319" r:id="rId13"/>
    <p:sldId id="327" r:id="rId14"/>
    <p:sldId id="326" r:id="rId15"/>
    <p:sldId id="328" r:id="rId16"/>
    <p:sldId id="313" r:id="rId17"/>
    <p:sldId id="314" r:id="rId18"/>
    <p:sldId id="329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00"/>
    <a:srgbClr val="0FB12E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E5338BD-C970-4CAB-9685-01D9939BA9DA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0D7F070-E3FB-4659-B26D-146367066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3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28F6-8743-438C-B29B-9A5648DBFE5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2C97-C8B2-4B10-BA19-19B1A9028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5BEF-2BF2-4E47-8010-76CF3ED81BC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CFA2-1448-4BC1-8021-1F97B81A4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2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9D72-423A-4EF0-B4C3-C69C1A757F3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98D6-3F98-4B8D-B8F8-7DDE34ED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1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E91B-4890-4CC8-990D-B0C5DFB6617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80EF-9B6B-4411-B386-9EB6FBB4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1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D398-B799-446A-B8D2-20BCFD3E921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2BF4-56D7-44C4-AA43-6AC5836B7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5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9267-D809-4AA2-B2B9-D414644BA9C9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094E-4BFF-4912-B8E2-82CB50699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1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C75E-8BE9-405D-BFB2-154BA780FB0D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5FE2-7C34-40D7-9122-51DF9183F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7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EC3F-2D43-4AE2-943A-1646031B6C26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D7BE-C63D-4DD3-B937-4CD7B6370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244C-98EA-485C-8BAD-EA7434FF50B5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F49C-1020-40C4-B4BB-3949D843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4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FA79-8E0E-4354-831B-39563301B38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ACB7-072B-4666-B3EC-0B07D575F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3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518FCCB-EE96-46BD-AF0A-868831C072A9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1A0B2EC-4F1E-40A6-AC71-2B2DA6D8E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22" r:id="rId8"/>
    <p:sldLayoutId id="2147483823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0" y="0"/>
            <a:ext cx="87868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ru-RU" sz="5400" b="1" i="1">
              <a:latin typeface="Calibri" pitchFamily="34" charset="0"/>
            </a:endParaRPr>
          </a:p>
          <a:p>
            <a:pPr algn="ctr"/>
            <a:r>
              <a:rPr lang="ru-RU" altLang="ru-RU" sz="5400" b="1" i="1">
                <a:latin typeface="Calibri" pitchFamily="34" charset="0"/>
              </a:rPr>
              <a:t>  «</a:t>
            </a:r>
            <a:r>
              <a:rPr lang="ru-RU" altLang="ru-RU" sz="8000" b="1" i="1">
                <a:latin typeface="Calibri" pitchFamily="34" charset="0"/>
              </a:rPr>
              <a:t>Безопасная дорога» </a:t>
            </a:r>
            <a:endParaRPr lang="en-US" altLang="ru-RU" sz="8000" b="1" i="1">
              <a:latin typeface="Calibri" pitchFamily="34" charset="0"/>
            </a:endParaRPr>
          </a:p>
          <a:p>
            <a:r>
              <a:rPr lang="en-US" altLang="ru-RU" sz="8000" b="1" i="1">
                <a:latin typeface="Calibri" pitchFamily="34" charset="0"/>
              </a:rPr>
              <a:t>                          </a:t>
            </a:r>
            <a:r>
              <a:rPr lang="ru-RU" altLang="ru-RU" sz="8000" b="1" i="1">
                <a:latin typeface="Calibri" pitchFamily="34" charset="0"/>
              </a:rPr>
              <a:t>          </a:t>
            </a:r>
            <a:endParaRPr lang="ru-RU" altLang="ru-RU" sz="8000" b="1">
              <a:latin typeface="Calibri" pitchFamily="34" charset="0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1835696" y="5095637"/>
            <a:ext cx="69511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Воспитатель группы продленного дня Амбалова И.В</a:t>
            </a:r>
            <a:endParaRPr lang="ru-RU" alt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Рисунок 6" descr="4724b299125d23ce8ebc609554f3ede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2515">
            <a:off x="1111250" y="2311400"/>
            <a:ext cx="117951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23850"/>
            <a:ext cx="8364538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2010-06-11_140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581525"/>
            <a:ext cx="18430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916238" y="5913438"/>
            <a:ext cx="3600450" cy="358775"/>
          </a:xfrm>
          <a:prstGeom prst="rect">
            <a:avLst/>
          </a:prstGeom>
          <a:solidFill>
            <a:srgbClr val="00CC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692150"/>
            <a:ext cx="107156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950913"/>
            <a:ext cx="11890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63650"/>
            <a:ext cx="1143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1149350"/>
            <a:ext cx="928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6" descr="11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r="23846" b="50000"/>
          <a:stretch>
            <a:fillRect/>
          </a:stretch>
        </p:blipFill>
        <p:spPr bwMode="auto">
          <a:xfrm>
            <a:off x="6180138" y="1685925"/>
            <a:ext cx="250031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589213"/>
            <a:ext cx="16811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75163"/>
            <a:ext cx="15763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7" descr="3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929063"/>
            <a:ext cx="1500187" cy="1954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376738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857500"/>
            <a:ext cx="15795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Рисунок 3" descr="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09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611188" y="2286000"/>
            <a:ext cx="79216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6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«Переходить</a:t>
            </a:r>
            <a:endParaRPr lang="en-US" altLang="ru-RU" sz="6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ru-RU" sz="6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ru-RU" altLang="ru-RU" sz="6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переходу  только на зеленый</a:t>
            </a:r>
            <a:endParaRPr lang="en-US" altLang="ru-RU" sz="60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ru-RU" sz="6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altLang="ru-RU" sz="6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свет светофора»</a:t>
            </a:r>
          </a:p>
          <a:p>
            <a:pPr algn="just" eaLnBrk="1" hangingPunct="1">
              <a:defRPr/>
            </a:pPr>
            <a:endParaRPr lang="ru-RU" altLang="ru-RU" sz="3200" dirty="0" smtClean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4000" b="1" dirty="0" smtClean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endParaRPr lang="ru-RU" altLang="ru-RU" sz="3200" dirty="0" smtClean="0">
              <a:solidFill>
                <a:schemeClr val="accent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988" y="765175"/>
            <a:ext cx="44021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72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Правило: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2286000"/>
            <a:ext cx="885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endParaRPr lang="ru-RU" altLang="ru-RU" sz="3200"/>
          </a:p>
          <a:p>
            <a:pPr algn="just"/>
            <a:endParaRPr lang="ru-RU" altLang="ru-RU" sz="4000" b="1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4000" b="1"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ru-RU" altLang="ru-RU" sz="3200"/>
          </a:p>
        </p:txBody>
      </p:sp>
      <p:pic>
        <p:nvPicPr>
          <p:cNvPr id="8" name="Рисунок 7" descr="doroga-mnogo-mash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3" y="1619672"/>
            <a:ext cx="7345363" cy="460851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76250"/>
            <a:ext cx="7839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6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3"/>
            <a:ext cx="4359399" cy="47352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49275"/>
            <a:ext cx="75993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2286000"/>
            <a:ext cx="885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endParaRPr lang="ru-RU" altLang="ru-RU" sz="3200"/>
          </a:p>
          <a:p>
            <a:pPr algn="just"/>
            <a:endParaRPr lang="ru-RU" altLang="ru-RU" sz="4000" b="1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4000" b="1"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ru-RU" altLang="ru-RU" sz="3200"/>
          </a:p>
        </p:txBody>
      </p:sp>
      <p:pic>
        <p:nvPicPr>
          <p:cNvPr id="9" name="Рисунок 8" descr="684.De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2" y="1671638"/>
            <a:ext cx="4392488" cy="326783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peshehod2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21" y="3305554"/>
            <a:ext cx="3486416" cy="293175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Заголовок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471488"/>
            <a:ext cx="6083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713" y="171450"/>
            <a:ext cx="8242301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285" r="51042" b="50000"/>
          <a:stretch>
            <a:fillRect/>
          </a:stretch>
        </p:blipFill>
        <p:spPr bwMode="auto">
          <a:xfrm>
            <a:off x="755650" y="1219200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49509" r="50186" b="14726"/>
          <a:stretch>
            <a:fillRect/>
          </a:stretch>
        </p:blipFill>
        <p:spPr bwMode="auto">
          <a:xfrm>
            <a:off x="755650" y="3803650"/>
            <a:ext cx="3000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5" t="14035" b="50877"/>
          <a:stretch>
            <a:fillRect/>
          </a:stretch>
        </p:blipFill>
        <p:spPr bwMode="auto">
          <a:xfrm>
            <a:off x="4897438" y="882650"/>
            <a:ext cx="33591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1215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3" t="49464" b="13782"/>
          <a:stretch>
            <a:fillRect/>
          </a:stretch>
        </p:blipFill>
        <p:spPr bwMode="auto">
          <a:xfrm>
            <a:off x="4719638" y="3860800"/>
            <a:ext cx="371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9733" y="6073795"/>
            <a:ext cx="3643338" cy="461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0338" y="3025890"/>
            <a:ext cx="478631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Чтоб спокойно перейти, еще налево посмотри и прислушайся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6327" y="6062682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А сейчас вперед иди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959" y="3342716"/>
            <a:ext cx="36433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11" y="260648"/>
            <a:ext cx="9041589" cy="635736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Итог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2324100"/>
            <a:ext cx="7058025" cy="350837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Закрепление знаний правил дорожного движения</a:t>
            </a:r>
          </a:p>
          <a:p>
            <a:pPr>
              <a:defRPr/>
            </a:pPr>
            <a:endParaRPr lang="ru-RU" sz="3200" b="1" dirty="0" smtClean="0"/>
          </a:p>
          <a:p>
            <a:pPr>
              <a:defRPr/>
            </a:pPr>
            <a:r>
              <a:rPr lang="ru-RU" sz="3200" b="1" dirty="0" smtClean="0"/>
              <a:t>Знакомство с новыми знаками дорожного движения</a:t>
            </a:r>
          </a:p>
          <a:p>
            <a:pPr marL="69850" indent="0">
              <a:buFont typeface="Wingdings 2" pitchFamily="18" charset="2"/>
              <a:buNone/>
              <a:defRPr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6" descr="pd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5826790" cy="437068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401">
            <a:off x="729105" y="3126656"/>
            <a:ext cx="2487613" cy="28940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Цель урока: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Ознакомить детей с правилами дорожного движения.</a:t>
            </a:r>
          </a:p>
          <a:p>
            <a:pPr>
              <a:defRPr/>
            </a:pPr>
            <a:r>
              <a:rPr lang="ru-RU" b="1" dirty="0" smtClean="0"/>
              <a:t>Научить правилам безопасного перехода дороги.</a:t>
            </a:r>
          </a:p>
          <a:p>
            <a:pPr>
              <a:defRPr/>
            </a:pPr>
            <a:r>
              <a:rPr lang="ru-RU" b="1" dirty="0" smtClean="0"/>
              <a:t>Закрепить теоретические знания на практике.</a:t>
            </a:r>
          </a:p>
          <a:p>
            <a:pPr marL="69850" indent="0"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d85e92b31e713b5dae7242aacf4755c5_6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42767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4724b299125d23ce8ebc609554f3ede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5535">
            <a:off x="990600" y="4851400"/>
            <a:ext cx="6619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971550" y="469900"/>
            <a:ext cx="53625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800" b="1">
                <a:solidFill>
                  <a:srgbClr val="C00000"/>
                </a:solidFill>
                <a:latin typeface="Calibri" pitchFamily="34" charset="0"/>
              </a:rPr>
              <a:t>Правила движенья выучи для ясности, будешь всегда ты в полной безопасности</a:t>
            </a:r>
            <a:r>
              <a:rPr lang="en-US" altLang="ru-RU" sz="4800" b="1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altLang="ru-RU" sz="48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611560" y="2943850"/>
            <a:ext cx="7991747" cy="34163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dirty="0" smtClean="0">
                <a:solidFill>
                  <a:srgbClr val="FF0000"/>
                </a:solidFill>
                <a:latin typeface="Calibri" pitchFamily="34" charset="0"/>
              </a:rPr>
              <a:t>Желтый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0070C0"/>
                </a:solidFill>
                <a:latin typeface="Calibri" pitchFamily="34" charset="0"/>
              </a:rPr>
              <a:t>зеленый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синий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00B050"/>
                </a:solidFill>
                <a:latin typeface="Calibri" pitchFamily="34" charset="0"/>
              </a:rPr>
              <a:t>красный</a:t>
            </a:r>
            <a:r>
              <a:rPr lang="ru-RU" altLang="ru-RU" sz="3600" dirty="0" smtClean="0">
                <a:latin typeface="Calibri" pitchFamily="34" charset="0"/>
              </a:rPr>
              <a:t>, зеленый, </a:t>
            </a:r>
            <a:r>
              <a:rPr lang="ru-RU" altLang="ru-RU" sz="3600" dirty="0" smtClean="0">
                <a:solidFill>
                  <a:srgbClr val="00B0F0"/>
                </a:solidFill>
                <a:latin typeface="Calibri" pitchFamily="34" charset="0"/>
              </a:rPr>
              <a:t>белый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FF0000"/>
                </a:solidFill>
                <a:latin typeface="Calibri" pitchFamily="34" charset="0"/>
              </a:rPr>
              <a:t>оранжевый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черный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желтый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00B050"/>
                </a:solidFill>
                <a:latin typeface="Calibri" pitchFamily="34" charset="0"/>
              </a:rPr>
              <a:t>красный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0070C0"/>
                </a:solidFill>
                <a:latin typeface="Calibri" pitchFamily="34" charset="0"/>
              </a:rPr>
              <a:t>голубой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FF0000"/>
                </a:solidFill>
                <a:latin typeface="Calibri" pitchFamily="34" charset="0"/>
              </a:rPr>
              <a:t>коричневый</a:t>
            </a:r>
            <a:r>
              <a:rPr lang="ru-RU" altLang="ru-RU" sz="3600" dirty="0" smtClean="0">
                <a:latin typeface="Calibri" pitchFamily="34" charset="0"/>
              </a:rPr>
              <a:t>, синий, </a:t>
            </a:r>
            <a:r>
              <a:rPr lang="ru-RU" altLang="ru-RU" sz="3600" dirty="0" smtClean="0">
                <a:solidFill>
                  <a:srgbClr val="00B0F0"/>
                </a:solidFill>
                <a:latin typeface="Calibri" pitchFamily="34" charset="0"/>
              </a:rPr>
              <a:t>желтый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красный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0070C0"/>
                </a:solidFill>
                <a:latin typeface="Calibri" pitchFamily="34" charset="0"/>
              </a:rPr>
              <a:t>желтый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FF0000"/>
                </a:solidFill>
                <a:latin typeface="Calibri" pitchFamily="34" charset="0"/>
              </a:rPr>
              <a:t>зеленый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оранжевый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белый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00B050"/>
                </a:solidFill>
                <a:latin typeface="Calibri" pitchFamily="34" charset="0"/>
              </a:rPr>
              <a:t>черный</a:t>
            </a:r>
            <a:r>
              <a:rPr lang="ru-RU" altLang="ru-RU" sz="3600" dirty="0" smtClean="0">
                <a:latin typeface="Calibri" pitchFamily="34" charset="0"/>
              </a:rPr>
              <a:t>, </a:t>
            </a:r>
            <a:r>
              <a:rPr lang="ru-RU" altLang="ru-RU" sz="3600" dirty="0" smtClean="0">
                <a:solidFill>
                  <a:srgbClr val="0070C0"/>
                </a:solidFill>
                <a:latin typeface="Calibri" pitchFamily="34" charset="0"/>
              </a:rPr>
              <a:t>желтый</a:t>
            </a:r>
            <a:r>
              <a:rPr lang="ru-RU" altLang="ru-RU" sz="3600" dirty="0" smtClean="0">
                <a:latin typeface="Calibri" pitchFamily="34" charset="0"/>
              </a:rPr>
              <a:t>.</a:t>
            </a: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1476375" y="2008188"/>
            <a:ext cx="557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latin typeface="Calibri" pitchFamily="34" charset="0"/>
              </a:rPr>
              <a:t>Хором называем </a:t>
            </a:r>
            <a:r>
              <a:rPr lang="ru-RU" altLang="ru-RU" sz="3200">
                <a:solidFill>
                  <a:srgbClr val="FF0000"/>
                </a:solidFill>
                <a:latin typeface="Calibri" pitchFamily="34" charset="0"/>
              </a:rPr>
              <a:t>цвет </a:t>
            </a:r>
            <a:r>
              <a:rPr lang="ru-RU" altLang="ru-RU" sz="3200">
                <a:latin typeface="Calibri" pitchFamily="34" charset="0"/>
              </a:rPr>
              <a:t>слова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5" y="928688"/>
            <a:ext cx="76739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</a:rPr>
              <a:t>«С</a:t>
            </a:r>
            <a:r>
              <a:rPr lang="ru-RU" sz="4400" b="1" dirty="0">
                <a:solidFill>
                  <a:srgbClr val="00B050"/>
                </a:solidFill>
                <a:latin typeface="+mn-lt"/>
              </a:rPr>
              <a:t>ло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ма</a:t>
            </a:r>
            <a:r>
              <a:rPr lang="ru-RU" sz="4400" b="1" dirty="0">
                <a:solidFill>
                  <a:srgbClr val="7030A0"/>
                </a:solidFill>
                <a:latin typeface="+mn-lt"/>
              </a:rPr>
              <a:t>нн</a:t>
            </a:r>
            <a:r>
              <a:rPr lang="ru-RU" sz="4400" b="1" dirty="0">
                <a:solidFill>
                  <a:srgbClr val="9E0000"/>
                </a:solidFill>
                <a:latin typeface="+mn-lt"/>
              </a:rPr>
              <a:t>ый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   </a:t>
            </a:r>
            <a:r>
              <a:rPr lang="ru-RU" sz="4400" b="1" dirty="0">
                <a:solidFill>
                  <a:srgbClr val="FFC000"/>
                </a:solidFill>
                <a:latin typeface="+mn-lt"/>
              </a:rPr>
              <a:t>С</a:t>
            </a:r>
            <a:r>
              <a:rPr lang="ru-RU" sz="4400" b="1" dirty="0">
                <a:solidFill>
                  <a:srgbClr val="00B0F0"/>
                </a:solidFill>
                <a:latin typeface="+mn-lt"/>
              </a:rPr>
              <a:t>В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Е</a:t>
            </a:r>
            <a:r>
              <a:rPr lang="ru-RU" sz="4400" b="1" dirty="0">
                <a:solidFill>
                  <a:srgbClr val="7030A0"/>
                </a:solidFill>
                <a:latin typeface="+mn-lt"/>
              </a:rPr>
              <a:t>Т</a:t>
            </a:r>
            <a:r>
              <a:rPr lang="ru-RU" sz="4400" b="1" dirty="0">
                <a:solidFill>
                  <a:srgbClr val="00B050"/>
                </a:solidFill>
                <a:latin typeface="+mn-lt"/>
              </a:rPr>
              <a:t>О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</a:t>
            </a:r>
            <a:r>
              <a:rPr lang="ru-RU" sz="4400" b="1" dirty="0">
                <a:solidFill>
                  <a:srgbClr val="0FB12E"/>
                </a:solidFill>
                <a:latin typeface="+mn-lt"/>
              </a:rPr>
              <a:t>О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Р</a:t>
            </a:r>
            <a:r>
              <a:rPr lang="en-US" sz="44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7127875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203575" y="5445125"/>
            <a:ext cx="3384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/>
              <a:t>Зебра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C:\Documents and Settings\Пользователь\Рабочий стол\e364b2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143750" cy="49879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45720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90" dirty="0">
                <a:ln>
                  <a:solidFill>
                    <a:srgbClr val="0226B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пешеходов,</a:t>
            </a:r>
            <a:endParaRPr lang="ru-RU" sz="2790" dirty="0">
              <a:ln>
                <a:solidFill>
                  <a:srgbClr val="0226BE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90" dirty="0">
                <a:ln>
                  <a:solidFill>
                    <a:srgbClr val="0226B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2790" dirty="0">
              <a:ln>
                <a:solidFill>
                  <a:srgbClr val="0226BE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90" dirty="0">
                <a:ln>
                  <a:solidFill>
                    <a:srgbClr val="0226B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2790" dirty="0">
              <a:ln>
                <a:solidFill>
                  <a:srgbClr val="0226BE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90" dirty="0">
                <a:ln>
                  <a:solidFill>
                    <a:srgbClr val="0226B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2790" dirty="0">
              <a:ln>
                <a:solidFill>
                  <a:srgbClr val="0226BE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90" dirty="0">
                <a:ln>
                  <a:solidFill>
                    <a:srgbClr val="0226B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2790" dirty="0">
              <a:ln>
                <a:solidFill>
                  <a:srgbClr val="0226BE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90" dirty="0">
                <a:ln>
                  <a:solidFill>
                    <a:srgbClr val="0226B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</a:t>
            </a:r>
            <a:r>
              <a:rPr lang="ru-RU" sz="2800" b="1" dirty="0">
                <a:ln>
                  <a:solidFill>
                    <a:srgbClr val="0226B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дти!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6a00d83451fa8a69e20115709c0778970b-800w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0125"/>
            <a:ext cx="707231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3857625" y="4714875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3286125" y="3500438"/>
            <a:ext cx="392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571500" y="257175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Picture 2" descr="C:\Documents and Settings\Пользователь\Рабочий стол\0018-025-Pervyj-u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14438"/>
            <a:ext cx="73596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1" descr="C:\Documents and Settings\Пользователь\Рабочий стол\d0bfd0b5d180d0b5d185d0bed0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0" y="5103813"/>
            <a:ext cx="21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ru-RU" sz="2800" b="1"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3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1187</TotalTime>
  <Words>178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Wingdings 2</vt:lpstr>
      <vt:lpstr>Calibri</vt:lpstr>
      <vt:lpstr>Times New Roman</vt:lpstr>
      <vt:lpstr>Остин</vt:lpstr>
      <vt:lpstr>Презентация PowerPoint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111-3</cp:lastModifiedBy>
  <cp:revision>62</cp:revision>
  <dcterms:created xsi:type="dcterms:W3CDTF">2012-05-07T12:01:49Z</dcterms:created>
  <dcterms:modified xsi:type="dcterms:W3CDTF">2014-02-23T03:52:43Z</dcterms:modified>
</cp:coreProperties>
</file>