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4" r:id="rId12"/>
    <p:sldId id="267" r:id="rId13"/>
    <p:sldId id="269" r:id="rId14"/>
    <p:sldId id="272" r:id="rId15"/>
    <p:sldId id="273" r:id="rId16"/>
    <p:sldId id="274" r:id="rId17"/>
    <p:sldId id="276" r:id="rId18"/>
    <p:sldId id="268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60" autoAdjust="0"/>
    <p:restoredTop sz="94660"/>
  </p:normalViewPr>
  <p:slideViewPr>
    <p:cSldViewPr>
      <p:cViewPr varScale="1">
        <p:scale>
          <a:sx n="60" d="100"/>
          <a:sy n="60" d="100"/>
        </p:scale>
        <p:origin x="-45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97C2E8-5BC0-4980-AE8A-E100AE33D81B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EC84B-4691-4754-ABF4-B35B5339A15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31485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EC84B-4691-4754-ABF4-B35B5339A157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25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EBF4E3E-0BB2-47B6-8F27-AC4B97517830}" type="datetimeFigureOut">
              <a:rPr lang="ru-RU" smtClean="0"/>
              <a:t>23.02.2014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C23FBA84-1AB0-4707-B2E5-8B9B49A5CBD5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microsoft.com/office/2007/relationships/hdphoto" Target="../media/hdphoto6.wdp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2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35696" y="1124744"/>
            <a:ext cx="6972642" cy="1780108"/>
          </a:xfrm>
        </p:spPr>
        <p:txBody>
          <a:bodyPr>
            <a:normAutofit/>
          </a:bodyPr>
          <a:lstStyle/>
          <a:p>
            <a:r>
              <a:rPr lang="ru-RU" sz="9600" b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ПОЧТА</a:t>
            </a:r>
            <a:endParaRPr lang="ru-RU" sz="9600" b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83768" y="3034243"/>
            <a:ext cx="6400800" cy="1473200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>
                  <a:solidFill>
                    <a:schemeClr val="bg2">
                      <a:lumMod val="25000"/>
                    </a:schemeClr>
                  </a:solidFill>
                </a:ln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Сюжетно-ролевая дидактическая игра.</a:t>
            </a:r>
            <a:endParaRPr lang="ru-RU" sz="4000" b="1" dirty="0">
              <a:ln w="11430">
                <a:solidFill>
                  <a:schemeClr val="bg2">
                    <a:lumMod val="25000"/>
                  </a:schemeClr>
                </a:solidFill>
              </a:ln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3763679" y="4865192"/>
            <a:ext cx="50069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defRPr/>
            </a:pPr>
            <a:r>
              <a:rPr lang="ru-RU" altLang="ru-RU" sz="2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 charset="0"/>
                <a:ea typeface="Calibri" pitchFamily="34" charset="0"/>
                <a:cs typeface="Times New Roman" pitchFamily="18" charset="0"/>
              </a:rPr>
              <a:t>Воспитатель группы продленного дня Амбаловой И.В</a:t>
            </a:r>
            <a:endParaRPr lang="ru-RU" altLang="ru-RU" sz="20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8349" b="99083" l="2244" r="62821">
                        <a14:foregroundMark x1="52564" y1="52294" x2="60897" y2="53517"/>
                        <a14:foregroundMark x1="60897" y1="55963" x2="60577" y2="58104"/>
                        <a14:foregroundMark x1="8333" y1="39755" x2="33974" y2="32416"/>
                        <a14:foregroundMark x1="33974" y1="32416" x2="41987" y2="21407"/>
                        <a14:foregroundMark x1="41987" y1="21407" x2="53526" y2="25994"/>
                        <a14:foregroundMark x1="53526" y1="25994" x2="52244" y2="38532"/>
                        <a14:foregroundMark x1="52244" y1="38532" x2="43590" y2="49847"/>
                        <a14:foregroundMark x1="43590" y1="49847" x2="56410" y2="47401"/>
                        <a14:foregroundMark x1="56410" y1="47401" x2="50321" y2="49541"/>
                        <a14:foregroundMark x1="8013" y1="40367" x2="3526" y2="49847"/>
                        <a14:foregroundMark x1="3526" y1="49847" x2="6731" y2="68807"/>
                        <a14:foregroundMark x1="6731" y1="68807" x2="16026" y2="68502"/>
                        <a14:foregroundMark x1="16026" y1="68502" x2="2244" y2="91437"/>
                        <a14:foregroundMark x1="3205" y1="91743" x2="3526" y2="96636"/>
                        <a14:foregroundMark x1="3526" y1="96636" x2="17308" y2="99083"/>
                        <a14:foregroundMark x1="16987" y1="98471" x2="29167" y2="80734"/>
                        <a14:foregroundMark x1="29167" y1="80734" x2="52564" y2="96636"/>
                        <a14:foregroundMark x1="52564" y1="96636" x2="61859" y2="88379"/>
                        <a14:foregroundMark x1="61538" y1="87768" x2="59615" y2="79817"/>
                        <a14:foregroundMark x1="59615" y1="79817" x2="48077" y2="57798"/>
                        <a14:foregroundMark x1="40385" y1="62691" x2="48718" y2="60245"/>
                        <a14:foregroundMark x1="53205" y1="44648" x2="61859" y2="48012"/>
                        <a14:foregroundMark x1="55769" y1="48318" x2="50321" y2="50765"/>
                        <a14:foregroundMark x1="48077" y1="52599" x2="58013" y2="51682"/>
                        <a14:foregroundMark x1="56090" y1="50459" x2="55128" y2="46483"/>
                        <a14:foregroundMark x1="60897" y1="59021" x2="52885" y2="68196"/>
                        <a14:foregroundMark x1="53526" y1="59021" x2="49679" y2="60550"/>
                        <a14:foregroundMark x1="61218" y1="92049" x2="54808" y2="97248"/>
                        <a14:foregroundMark x1="54808" y1="97248" x2="29808" y2="85627"/>
                        <a14:foregroundMark x1="42308" y1="62691" x2="56090" y2="82569"/>
                        <a14:foregroundMark x1="48397" y1="51988" x2="51282" y2="52599"/>
                        <a14:foregroundMark x1="48077" y1="53211" x2="49679" y2="61162"/>
                        <a14:foregroundMark x1="48077" y1="49541" x2="54167" y2="60245"/>
                        <a14:backgroundMark x1="56090" y1="47401" x2="47756" y2="53517"/>
                        <a14:backgroundMark x1="641" y1="46177" x2="2885" y2="89602"/>
                        <a14:backgroundMark x1="50641" y1="58410" x2="54167" y2="605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95797"/>
            <a:ext cx="4844008" cy="50768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747765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3501008"/>
            <a:ext cx="5258599" cy="29523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9119" l="2703" r="981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302" y="0"/>
            <a:ext cx="3888432" cy="397600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923928" y="692665"/>
            <a:ext cx="4680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latin typeface="Georgia" panose="02040502050405020303" pitchFamily="18" charset="0"/>
              </a:rPr>
              <a:t>Штемпель</a:t>
            </a:r>
            <a:endParaRPr lang="ru-RU" sz="3600" b="1" dirty="0">
              <a:solidFill>
                <a:schemeClr val="bg1"/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64088" y="2708920"/>
            <a:ext cx="30243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И</a:t>
            </a:r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ндекс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80745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204864"/>
            <a:ext cx="4833957" cy="3589213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6875" b="82292" l="8943" r="8997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-99392"/>
            <a:ext cx="4974332" cy="64706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39752" y="476672"/>
            <a:ext cx="31683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Почтальон</a:t>
            </a:r>
            <a:endParaRPr lang="ru-RU" sz="36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115616" y="5829322"/>
            <a:ext cx="25922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Оператор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4012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179512" y="1412776"/>
            <a:ext cx="8712968" cy="5256584"/>
          </a:xfrm>
        </p:spPr>
        <p:txBody>
          <a:bodyPr>
            <a:noAutofit/>
          </a:bodyPr>
          <a:lstStyle/>
          <a:p>
            <a:r>
              <a:rPr lang="ru-RU" b="1" dirty="0" smtClean="0"/>
              <a:t>Куда ты идешь?</a:t>
            </a:r>
          </a:p>
          <a:p>
            <a:r>
              <a:rPr lang="ru-RU" b="1" dirty="0" smtClean="0"/>
              <a:t>Я иду на почту, отправить письмо (телеграмму, бандероль)</a:t>
            </a:r>
          </a:p>
          <a:p>
            <a:r>
              <a:rPr lang="ru-RU" b="1" dirty="0" smtClean="0"/>
              <a:t>Где находится почта?</a:t>
            </a:r>
          </a:p>
          <a:p>
            <a:r>
              <a:rPr lang="ru-RU" b="1" dirty="0" smtClean="0"/>
              <a:t>Почта находится на проспекте </a:t>
            </a:r>
            <a:r>
              <a:rPr lang="ru-RU" b="1" dirty="0" err="1" smtClean="0"/>
              <a:t>Коста</a:t>
            </a:r>
            <a:r>
              <a:rPr lang="ru-RU" b="1" dirty="0" smtClean="0"/>
              <a:t>.</a:t>
            </a:r>
          </a:p>
          <a:p>
            <a:r>
              <a:rPr lang="ru-RU" b="1" dirty="0" smtClean="0"/>
              <a:t>Кто сидит на почте?</a:t>
            </a:r>
          </a:p>
          <a:p>
            <a:r>
              <a:rPr lang="ru-RU" b="1" dirty="0" smtClean="0"/>
              <a:t>На почте сидит оператор.</a:t>
            </a:r>
          </a:p>
          <a:p>
            <a:r>
              <a:rPr lang="ru-RU" b="1" dirty="0" smtClean="0"/>
              <a:t>Где взять бланк для перевода денег?</a:t>
            </a:r>
          </a:p>
          <a:p>
            <a:r>
              <a:rPr lang="ru-RU" b="1" dirty="0" smtClean="0"/>
              <a:t>Напишите адрес получателя и отправителя.</a:t>
            </a:r>
          </a:p>
          <a:p>
            <a:r>
              <a:rPr lang="ru-RU" b="1" dirty="0" smtClean="0"/>
              <a:t>Я хочу отправить бандероль.</a:t>
            </a:r>
          </a:p>
          <a:p>
            <a:r>
              <a:rPr lang="ru-RU" b="1" dirty="0" smtClean="0"/>
              <a:t>Оцените пожалуйста бандероль</a:t>
            </a:r>
          </a:p>
          <a:p>
            <a:r>
              <a:rPr lang="ru-RU" b="1" dirty="0" smtClean="0"/>
              <a:t>Сколько я должен заплатить?</a:t>
            </a:r>
          </a:p>
          <a:p>
            <a:r>
              <a:rPr lang="ru-RU" b="1" dirty="0" smtClean="0"/>
              <a:t>Возьмите квитанцию и сохраните ее.</a:t>
            </a:r>
          </a:p>
          <a:p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Дидактическая игра «ПОЧТА»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3212976"/>
            <a:ext cx="3352800" cy="4152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931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Объект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04664"/>
            <a:ext cx="7993417" cy="59950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1329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5656" y="1268760"/>
            <a:ext cx="6144682" cy="4608512"/>
          </a:xfrm>
        </p:spPr>
      </p:pic>
    </p:spTree>
    <p:extLst>
      <p:ext uri="{BB962C8B-B14F-4D97-AF65-F5344CB8AC3E}">
        <p14:creationId xmlns:p14="http://schemas.microsoft.com/office/powerpoint/2010/main" val="1025023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412776"/>
            <a:ext cx="5804462" cy="4353347"/>
          </a:xfrm>
        </p:spPr>
      </p:pic>
    </p:spTree>
    <p:extLst>
      <p:ext uri="{BB962C8B-B14F-4D97-AF65-F5344CB8AC3E}">
        <p14:creationId xmlns:p14="http://schemas.microsoft.com/office/powerpoint/2010/main" val="2311072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484784"/>
            <a:ext cx="5420420" cy="4065315"/>
          </a:xfrm>
        </p:spPr>
      </p:pic>
    </p:spTree>
    <p:extLst>
      <p:ext uri="{BB962C8B-B14F-4D97-AF65-F5344CB8AC3E}">
        <p14:creationId xmlns:p14="http://schemas.microsoft.com/office/powerpoint/2010/main" val="3592260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Объект 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1155590"/>
            <a:ext cx="5328592" cy="3996444"/>
          </a:xfrm>
        </p:spPr>
      </p:pic>
    </p:spTree>
    <p:extLst>
      <p:ext uri="{BB962C8B-B14F-4D97-AF65-F5344CB8AC3E}">
        <p14:creationId xmlns:p14="http://schemas.microsoft.com/office/powerpoint/2010/main" val="3259114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395536" y="2060848"/>
            <a:ext cx="8352927" cy="4320480"/>
          </a:xfrm>
        </p:spPr>
        <p:txBody>
          <a:bodyPr>
            <a:normAutofit fontScale="85000" lnSpcReduction="10000"/>
          </a:bodyPr>
          <a:lstStyle/>
          <a:p>
            <a:r>
              <a:rPr lang="ru-RU" sz="4800" b="1" dirty="0" smtClean="0"/>
              <a:t>Что интересного и нового вы узнали на сегодняшнем уроке?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Какие новые слова вы узнали?</a:t>
            </a:r>
          </a:p>
          <a:p>
            <a:endParaRPr lang="ru-RU" sz="4800" b="1" dirty="0" smtClean="0"/>
          </a:p>
          <a:p>
            <a:r>
              <a:rPr lang="ru-RU" sz="4800" b="1" dirty="0" smtClean="0"/>
              <a:t>Оценка деятельности учащихся.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b="1" dirty="0" smtClean="0"/>
              <a:t>Итог занятия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15274438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2564904"/>
            <a:ext cx="5607821" cy="415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66123"/>
            <a:ext cx="4810125" cy="6584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3394720" cy="258661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Georgia" panose="02040502050405020303" pitchFamily="18" charset="0"/>
              </a:rPr>
              <a:t>Спасибо за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внимание!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7878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987824" y="2204864"/>
            <a:ext cx="5904656" cy="2952328"/>
          </a:xfrm>
        </p:spPr>
        <p:txBody>
          <a:bodyPr>
            <a:noAutofit/>
          </a:bodyPr>
          <a:lstStyle/>
          <a:p>
            <a:r>
              <a:rPr lang="ru-RU" sz="3200" dirty="0" smtClean="0"/>
              <a:t>Объединить общение и предметную деятельность.</a:t>
            </a:r>
          </a:p>
          <a:p>
            <a:endParaRPr lang="ru-RU" sz="3200" dirty="0" smtClean="0"/>
          </a:p>
          <a:p>
            <a:r>
              <a:rPr lang="ru-RU" sz="3200" dirty="0" smtClean="0"/>
              <a:t>Сюжетно-ролевая игра формирует мышление и служит средством овладения нормами и правилами социального поведения. </a:t>
            </a:r>
            <a:endParaRPr lang="ru-RU" sz="3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5400" dirty="0" smtClean="0"/>
              <a:t>Цель урока:</a:t>
            </a:r>
            <a:endParaRPr lang="ru-RU" sz="5400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0" r="99722">
                        <a14:foregroundMark x1="31528" y1="32752" x2="91111" y2="39341"/>
                        <a14:foregroundMark x1="69167" y1="8721" x2="83889" y2="35659"/>
                        <a14:foregroundMark x1="19306" y1="38760" x2="39583" y2="64535"/>
                        <a14:foregroundMark x1="10000" y1="45736" x2="20972" y2="81783"/>
                        <a14:foregroundMark x1="36111" y1="55233" x2="60278" y2="53488"/>
                        <a14:foregroundMark x1="73333" y1="59884" x2="78750" y2="82946"/>
                        <a14:foregroundMark x1="78750" y1="82946" x2="37500" y2="84690"/>
                        <a14:foregroundMark x1="23056" y1="89922" x2="43750" y2="85271"/>
                        <a14:foregroundMark x1="1944" y1="49225" x2="10833" y2="64535"/>
                        <a14:foregroundMark x1="15417" y1="26938" x2="30278" y2="16279"/>
                        <a14:foregroundMark x1="96111" y1="37016" x2="95278" y2="55814"/>
                        <a14:foregroundMark x1="82639" y1="90504" x2="72083" y2="8817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606" y="2636912"/>
            <a:ext cx="3281013" cy="2351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421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67544" y="1700808"/>
            <a:ext cx="8424935" cy="4929411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Краткая беседа об истории создания почты.</a:t>
            </a:r>
          </a:p>
          <a:p>
            <a:r>
              <a:rPr lang="ru-RU" sz="2800" dirty="0" smtClean="0"/>
              <a:t>Наводящими вопросами выявить начальные знания об услугах почты</a:t>
            </a:r>
          </a:p>
          <a:p>
            <a:pPr>
              <a:buFontTx/>
              <a:buChar char="-"/>
            </a:pPr>
            <a:r>
              <a:rPr lang="ru-RU" sz="2800" dirty="0" smtClean="0"/>
              <a:t>Для чего человеку нужна почта?</a:t>
            </a:r>
          </a:p>
          <a:p>
            <a:pPr>
              <a:buFontTx/>
              <a:buChar char="-"/>
            </a:pPr>
            <a:r>
              <a:rPr lang="ru-RU" sz="2800" dirty="0" smtClean="0"/>
              <a:t>Чтобы выписать газету, отправить письмо, деньги, бандероль, посылку, телеграмму.</a:t>
            </a:r>
          </a:p>
          <a:p>
            <a:r>
              <a:rPr lang="ru-RU" sz="2800" dirty="0" smtClean="0"/>
              <a:t>Разложить на столе все предметы и самостоятельно называть их. (</a:t>
            </a:r>
            <a:r>
              <a:rPr lang="ru-RU" dirty="0" smtClean="0"/>
              <a:t>Если дети затрудняются в ответе, помочь им, показать карточку, произнести данное слово индивидуально и хором</a:t>
            </a:r>
            <a:r>
              <a:rPr lang="ru-RU" sz="2800" dirty="0" smtClean="0"/>
              <a:t>.)</a:t>
            </a:r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Ход занятия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71495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539553" y="2060848"/>
            <a:ext cx="4752528" cy="410445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Открытки</a:t>
            </a:r>
          </a:p>
          <a:p>
            <a:r>
              <a:rPr lang="ru-RU" sz="2800" dirty="0" smtClean="0"/>
              <a:t>Конверты</a:t>
            </a:r>
          </a:p>
          <a:p>
            <a:r>
              <a:rPr lang="ru-RU" sz="2800" dirty="0" smtClean="0"/>
              <a:t>Бланки переводы денег</a:t>
            </a:r>
          </a:p>
          <a:p>
            <a:r>
              <a:rPr lang="ru-RU" sz="2800" dirty="0" smtClean="0"/>
              <a:t>Квитанции</a:t>
            </a:r>
          </a:p>
          <a:p>
            <a:r>
              <a:rPr lang="ru-RU" sz="2800" dirty="0" smtClean="0"/>
              <a:t>Журналы</a:t>
            </a:r>
          </a:p>
          <a:p>
            <a:r>
              <a:rPr lang="ru-RU" sz="2800" dirty="0" smtClean="0"/>
              <a:t>Газеты</a:t>
            </a:r>
          </a:p>
          <a:p>
            <a:r>
              <a:rPr lang="ru-RU" sz="2800" dirty="0" smtClean="0"/>
              <a:t>Бланки телеграмм</a:t>
            </a:r>
          </a:p>
          <a:p>
            <a:r>
              <a:rPr lang="ru-RU" sz="2800" dirty="0" smtClean="0"/>
              <a:t>Бланки извещения </a:t>
            </a:r>
          </a:p>
          <a:p>
            <a:endParaRPr lang="ru-RU" sz="28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Оборудование 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CrisscrossEtch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21932">
            <a:off x="4716016" y="2780928"/>
            <a:ext cx="3960440" cy="31715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88640"/>
            <a:ext cx="1905000" cy="1590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3488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latin typeface="Georgia" panose="02040502050405020303" pitchFamily="18" charset="0"/>
              </a:rPr>
              <a:t>Словарь</a:t>
            </a:r>
            <a:endParaRPr lang="ru-RU" dirty="0">
              <a:latin typeface="Georgia" panose="02040502050405020303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844824"/>
            <a:ext cx="4145086" cy="2944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64088" y="2996952"/>
            <a:ext cx="30243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Бандероль</a:t>
            </a:r>
            <a:endParaRPr lang="ru-RU" sz="28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11560" y="5015792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Телеграмма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3643" y="3540724"/>
            <a:ext cx="4414169" cy="29501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08552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068960"/>
            <a:ext cx="3646659" cy="365947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96095" y="2469408"/>
            <a:ext cx="21002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Бланок</a:t>
            </a:r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 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971600" y="5330419"/>
            <a:ext cx="237626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Посылка</a:t>
            </a:r>
            <a:endParaRPr lang="ru-RU" sz="32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82" b="92836" l="4592" r="9489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62" y="1556792"/>
            <a:ext cx="4315172" cy="3687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505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628800"/>
            <a:ext cx="3429163" cy="487715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5936" y="2263489"/>
            <a:ext cx="4667259" cy="4240476"/>
          </a:xfrm>
          <a:prstGeom prst="rect">
            <a:avLst/>
          </a:prstGeom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429963" y="908720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Квитанция</a:t>
            </a:r>
            <a:endParaRPr lang="ru-RU" sz="3200" b="1" dirty="0">
              <a:solidFill>
                <a:schemeClr val="bg1"/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024" y="1493494"/>
            <a:ext cx="32403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  <a:latin typeface="Georgia" panose="02040502050405020303" pitchFamily="18" charset="0"/>
              </a:rPr>
              <a:t>Извещение</a:t>
            </a:r>
            <a:endParaRPr lang="ru-RU" sz="36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9320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89725"/>
            <a:ext cx="5760640" cy="282271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1984" y="3920020"/>
            <a:ext cx="5348488" cy="26899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46228" y="764704"/>
            <a:ext cx="267424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Ценное письмо</a:t>
            </a:r>
            <a:endParaRPr lang="ru-RU" sz="3600" b="1" dirty="0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79696" y="4454624"/>
            <a:ext cx="25922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Georgia" panose="02040502050405020303" pitchFamily="18" charset="0"/>
              </a:rPr>
              <a:t>Заказное письмо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311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2516596"/>
            <a:ext cx="3365500" cy="3456459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99" y="188640"/>
            <a:ext cx="4826915" cy="347902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95536" y="3861048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Марка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52120" y="5899542"/>
            <a:ext cx="309634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50800" dist="38100" dir="18900000" algn="bl" rotWithShape="0">
                    <a:prstClr val="black">
                      <a:alpha val="40000"/>
                    </a:prstClr>
                  </a:outerShdw>
                </a:effectLst>
                <a:latin typeface="Georgia" panose="02040502050405020303" pitchFamily="18" charset="0"/>
              </a:rPr>
              <a:t>Печать</a:t>
            </a:r>
            <a:endParaRPr lang="ru-RU" sz="3600" b="1" dirty="0"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50800" dist="38100" dir="18900000" algn="bl" rotWithShape="0">
                  <a:prstClr val="black">
                    <a:alpha val="40000"/>
                  </a:prstClr>
                </a:outerShdw>
              </a:effectLst>
              <a:latin typeface="Georgia" panose="0204050205040502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5172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124</TotalTime>
  <Words>232</Words>
  <Application>Microsoft Office PowerPoint</Application>
  <PresentationFormat>Экран (4:3)</PresentationFormat>
  <Paragraphs>58</Paragraphs>
  <Slides>19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Волна</vt:lpstr>
      <vt:lpstr>ПОЧТА</vt:lpstr>
      <vt:lpstr>Цель урока:</vt:lpstr>
      <vt:lpstr>Ход занятия</vt:lpstr>
      <vt:lpstr>Оборудование </vt:lpstr>
      <vt:lpstr>Словарь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Дидактическая игра «ПОЧТА»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Итог занятия</vt:lpstr>
      <vt:lpstr>Спасибо за внимание!</vt:lpstr>
    </vt:vector>
  </TitlesOfParts>
  <Company>Элина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ПОЧТА</dc:title>
  <dc:creator>Элина Березова</dc:creator>
  <cp:lastModifiedBy>111-3</cp:lastModifiedBy>
  <cp:revision>16</cp:revision>
  <dcterms:created xsi:type="dcterms:W3CDTF">2014-01-25T16:30:34Z</dcterms:created>
  <dcterms:modified xsi:type="dcterms:W3CDTF">2014-02-23T04:04:27Z</dcterms:modified>
</cp:coreProperties>
</file>