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1ED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4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9F0BCCB9-4186-4F5B-8EFB-60CC9BDC106A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7F4B-30A3-48C9-863A-6E1D0B8FB1B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-900000">
            <a:off x="146539" y="3685507"/>
            <a:ext cx="6393410" cy="16061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dirty="0">
                <a:solidFill>
                  <a:srgbClr val="5001E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’’Личностное </a:t>
            </a:r>
            <a:r>
              <a:rPr lang="ru-RU" sz="3200" b="1" dirty="0" smtClean="0">
                <a:solidFill>
                  <a:srgbClr val="5001E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воспитанников с ограниченными возможностями</a:t>
            </a:r>
            <a:r>
              <a:rPr lang="ru-RU" sz="3200" b="1" dirty="0">
                <a:solidFill>
                  <a:srgbClr val="5001E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5001E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3200" b="1" dirty="0">
                <a:solidFill>
                  <a:srgbClr val="5001E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  <a:endParaRPr lang="ru-RU" sz="3200" b="1" dirty="0">
              <a:solidFill>
                <a:srgbClr val="5001E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-900000">
            <a:off x="4317736" y="5109784"/>
            <a:ext cx="2517739" cy="774070"/>
          </a:xfrm>
        </p:spPr>
        <p:txBody>
          <a:bodyPr/>
          <a:lstStyle/>
          <a:p>
            <a:r>
              <a:rPr lang="ru-RU" dirty="0" smtClean="0"/>
              <a:t>Амбалова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22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203790" y="601186"/>
            <a:ext cx="5255192" cy="630933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5001ED"/>
                </a:solidFill>
              </a:rPr>
              <a:t>Театральный </a:t>
            </a:r>
            <a:r>
              <a:rPr lang="ru-RU" b="1" dirty="0" smtClean="0">
                <a:solidFill>
                  <a:srgbClr val="5001ED"/>
                </a:solidFill>
              </a:rPr>
              <a:t>островок. </a:t>
            </a:r>
            <a:r>
              <a:rPr lang="ru-RU" b="1" dirty="0" smtClean="0">
                <a:solidFill>
                  <a:srgbClr val="7030A0"/>
                </a:solidFill>
              </a:rPr>
              <a:t>Обыграй </a:t>
            </a:r>
            <a:r>
              <a:rPr lang="ru-RU" b="1" dirty="0">
                <a:solidFill>
                  <a:srgbClr val="7030A0"/>
                </a:solidFill>
              </a:rPr>
              <a:t>стихотворение “Ни пуха, ни пера!”</a:t>
            </a:r>
            <a:r>
              <a:rPr lang="ru-RU" dirty="0">
                <a:solidFill>
                  <a:srgbClr val="7030A0"/>
                </a:solidFill>
                <a:effectLst/>
              </a:rPr>
              <a:t> </a:t>
            </a:r>
            <a:r>
              <a:rPr lang="ru-RU" dirty="0">
                <a:effectLst/>
              </a:rPr>
              <a:t>(пантомима)</a:t>
            </a:r>
          </a:p>
          <a:p>
            <a:pPr marL="0" indent="0" algn="ctr">
              <a:buNone/>
            </a:pPr>
            <a:endParaRPr lang="ru-RU" u="sng" dirty="0" smtClean="0">
              <a:effectLst/>
            </a:endParaRPr>
          </a:p>
          <a:p>
            <a:pPr marL="0" indent="0" algn="ctr">
              <a:buNone/>
            </a:pPr>
            <a:r>
              <a:rPr lang="ru-RU" u="sng" dirty="0" smtClean="0">
                <a:effectLst/>
              </a:rPr>
              <a:t>Ответь </a:t>
            </a:r>
            <a:r>
              <a:rPr lang="ru-RU" u="sng" dirty="0">
                <a:effectLst/>
              </a:rPr>
              <a:t>на вопросы: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effectLst/>
              </a:rPr>
              <a:t>1 .Есть ли у Петушка друзья? Почему?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effectLst/>
              </a:rPr>
              <a:t>2.Как вы думаете, могут ли у Пети появиться друзья?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 rot="-4500000">
            <a:off x="-1056314" y="3086559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>Карточка №-4. </a:t>
            </a:r>
            <a:endParaRPr lang="ru-RU" b="1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9462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423587" y="597756"/>
            <a:ext cx="5083044" cy="627122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b="1" dirty="0">
                <a:solidFill>
                  <a:srgbClr val="7030A0"/>
                </a:solidFill>
              </a:rPr>
              <a:t>Могут ли друзья ссориться или нет? 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srgbClr val="7030A0"/>
                </a:solidFill>
              </a:rPr>
              <a:t>Как </a:t>
            </a:r>
            <a:r>
              <a:rPr lang="ru-RU" sz="4000" b="1" dirty="0">
                <a:solidFill>
                  <a:srgbClr val="7030A0"/>
                </a:solidFill>
              </a:rPr>
              <a:t>вы думаете, почему друзья ссорятся и мирятся?</a:t>
            </a: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 rot="-4500000">
            <a:off x="-1058097" y="2942545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>Карточка №-5. </a:t>
            </a:r>
            <a:endParaRPr lang="ru-RU" b="1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5749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467694" y="1045806"/>
            <a:ext cx="5323988" cy="507762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sz="4400" b="1" dirty="0"/>
              <a:t> “Сделал дело - гуляй смело”</a:t>
            </a: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 rot="-4500000">
            <a:off x="-806576" y="2942544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>Карточка №-6. </a:t>
            </a:r>
            <a:endParaRPr lang="ru-RU" b="1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1868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442584" y="768957"/>
            <a:ext cx="5166242" cy="5797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/>
              <a:t>Что это значит? Значит, мы совершили путешествие по сказочной планете “Дружба” и нам пора возвращаться домой.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sz="4400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7030A0"/>
                </a:solidFill>
              </a:rPr>
              <a:t> “Сделал дело - гуляй смело”</a:t>
            </a:r>
          </a:p>
        </p:txBody>
      </p:sp>
    </p:spTree>
    <p:extLst>
      <p:ext uri="{BB962C8B-B14F-4D97-AF65-F5344CB8AC3E}">
        <p14:creationId xmlns:p14="http://schemas.microsoft.com/office/powerpoint/2010/main" val="379189449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556793"/>
            <a:ext cx="7488832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всем, кто совершил путешествие в сказочную страну </a:t>
            </a:r>
            <a:r>
              <a:rPr lang="ru-RU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«Дружба»</a:t>
            </a:r>
            <a:endParaRPr lang="ru-RU" sz="4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84965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4500000">
            <a:off x="-1029707" y="2883871"/>
            <a:ext cx="5503600" cy="2090999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5001ED"/>
                </a:solidFill>
                <a:effectLst/>
              </a:rPr>
              <a:t>Материал: </a:t>
            </a:r>
            <a:r>
              <a:rPr lang="ru-RU" sz="1800" dirty="0">
                <a:solidFill>
                  <a:srgbClr val="5001ED"/>
                </a:solidFill>
                <a:effectLst/>
              </a:rPr>
              <a:t>кроссворд, фломастер, плоскостной макет планеты “Дружба”, карточки-схемы “Настроение”, на столе карточки с заданием, иллюстрации к заданиям, две доски-стойки, ковер, магнитофон с музыкальной записью для релаксационного упражнения, шапка для игры, подарки для друзей.</a:t>
            </a:r>
            <a:br>
              <a:rPr lang="ru-RU" sz="1800" dirty="0">
                <a:solidFill>
                  <a:srgbClr val="5001ED"/>
                </a:solidFill>
                <a:effectLst/>
              </a:rPr>
            </a:br>
            <a:endParaRPr lang="ru-RU" sz="1800" dirty="0">
              <a:solidFill>
                <a:srgbClr val="5001E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107339" y="582959"/>
            <a:ext cx="5133962" cy="6568075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Цель урока:</a:t>
            </a:r>
            <a:r>
              <a:rPr lang="ru-RU" dirty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способствовать психическому и личностному росту ребенка.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Задачи:</a:t>
            </a:r>
            <a:r>
              <a:rPr lang="ru-RU" dirty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	снять мышечное напряжение; учить находить правильный выход </a:t>
            </a:r>
            <a:r>
              <a:rPr lang="ru-RU" dirty="0" smtClean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из затруднительных </a:t>
            </a:r>
            <a:r>
              <a:rPr lang="ru-RU" dirty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ситуаций; развивать умственную </a:t>
            </a:r>
            <a:r>
              <a:rPr lang="ru-RU" dirty="0" smtClean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активность. Закрепить </a:t>
            </a:r>
            <a:r>
              <a:rPr lang="ru-RU" dirty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пословицы и поговорки о дружбе. Воспитывать интерес к совместной деятельности, сохранять положительный климат в классе.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Коррекционные задачи</a:t>
            </a:r>
            <a:r>
              <a:rPr lang="ru-RU" dirty="0">
                <a:solidFill>
                  <a:srgbClr val="6600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: закреплять умения согласованно выполнять движения со словами; упражнять в речевой и творческой активности; развивать мыслительный процесс. Продолжать работу по самооценке эмоционального состояния (радость, грусть).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solidFill>
                <a:srgbClr val="6600CC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251535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418130" y="708762"/>
            <a:ext cx="4837107" cy="6057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Вот видите, как здорово, что мы многому научились, а сегодня я приглашаю вас в путешествие на сказочную планету... А на какую планету вы узнаете разгадав кроссворд.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Игра “Это здорово!”</a:t>
            </a:r>
            <a:br>
              <a:rPr lang="ru-RU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b="1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28639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4500000">
            <a:off x="-930300" y="3149425"/>
            <a:ext cx="5535881" cy="1695631"/>
          </a:xfrm>
        </p:spPr>
        <p:txBody>
          <a:bodyPr>
            <a:normAutofit/>
          </a:bodyPr>
          <a:lstStyle/>
          <a:p>
            <a:r>
              <a:rPr lang="ru-RU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Игра “Это здорово!”</a:t>
            </a:r>
            <a:br>
              <a:rPr lang="ru-RU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b="1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296916" y="560994"/>
            <a:ext cx="5133961" cy="6068415"/>
          </a:xfrm>
        </p:spPr>
        <p:txBody>
          <a:bodyPr>
            <a:noAutofit/>
          </a:bodyPr>
          <a:lstStyle/>
          <a:p>
            <a:pPr marL="0" indent="0" algn="ctr">
              <a:buSzPct val="100000"/>
              <a:buNone/>
            </a:pPr>
            <a:r>
              <a:rPr lang="ru-RU" sz="2400" b="1" dirty="0">
                <a:solidFill>
                  <a:srgbClr val="7030A0"/>
                </a:solidFill>
              </a:rPr>
              <a:t>Вопросы:</a:t>
            </a:r>
          </a:p>
          <a:p>
            <a:pPr marL="514350" lvl="0" indent="-514350">
              <a:buSzPct val="100000"/>
              <a:buFont typeface="+mj-lt"/>
              <a:buAutoNum type="romanUcPeriod"/>
            </a:pPr>
            <a:r>
              <a:rPr lang="ru-RU" sz="2400" b="1" dirty="0">
                <a:solidFill>
                  <a:srgbClr val="7030A0"/>
                </a:solidFill>
              </a:rPr>
              <a:t> Самое крепкое </a:t>
            </a:r>
            <a:r>
              <a:rPr lang="ru-RU" sz="2400" b="1" dirty="0" smtClean="0">
                <a:solidFill>
                  <a:srgbClr val="7030A0"/>
                </a:solidFill>
              </a:rPr>
              <a:t>дерево-долгожитель.</a:t>
            </a:r>
            <a:endParaRPr lang="ru-RU" sz="2400" b="1" dirty="0">
              <a:solidFill>
                <a:srgbClr val="7030A0"/>
              </a:solidFill>
            </a:endParaRPr>
          </a:p>
          <a:p>
            <a:pPr marL="514350" lvl="0" indent="-514350">
              <a:buSzPct val="100000"/>
              <a:buFont typeface="+mj-lt"/>
              <a:buAutoNum type="romanUcPeriod"/>
            </a:pPr>
            <a:r>
              <a:rPr lang="ru-RU" sz="2400" b="1" dirty="0">
                <a:solidFill>
                  <a:srgbClr val="7030A0"/>
                </a:solidFill>
              </a:rPr>
              <a:t> Лицо водой мы умываем, наш город тоже омывают...? </a:t>
            </a:r>
          </a:p>
          <a:p>
            <a:pPr marL="514350" lvl="0" indent="-514350">
              <a:buSzPct val="100000"/>
              <a:buFont typeface="+mj-lt"/>
              <a:buAutoNum type="romanUcPeriod"/>
            </a:pPr>
            <a:r>
              <a:rPr lang="ru-RU" sz="2400" b="1" dirty="0">
                <a:solidFill>
                  <a:srgbClr val="7030A0"/>
                </a:solidFill>
              </a:rPr>
              <a:t> С чего начинается дружба?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514350" lvl="0" indent="-514350">
              <a:buSzPct val="100000"/>
              <a:buFont typeface="+mj-lt"/>
              <a:buAutoNum type="romanUcPeriod"/>
            </a:pPr>
            <a:r>
              <a:rPr lang="ru-RU" sz="2400" b="1" dirty="0" err="1" smtClean="0">
                <a:solidFill>
                  <a:srgbClr val="7030A0"/>
                </a:solidFill>
              </a:rPr>
              <a:t>Жу-жу</a:t>
            </a:r>
            <a:r>
              <a:rPr lang="ru-RU" sz="2400" b="1" dirty="0">
                <a:solidFill>
                  <a:srgbClr val="7030A0"/>
                </a:solidFill>
              </a:rPr>
              <a:t>, </a:t>
            </a:r>
            <a:r>
              <a:rPr lang="ru-RU" sz="2400" b="1" dirty="0" err="1">
                <a:solidFill>
                  <a:srgbClr val="7030A0"/>
                </a:solidFill>
              </a:rPr>
              <a:t>жу-жу</a:t>
            </a:r>
            <a:r>
              <a:rPr lang="ru-RU" sz="2400" b="1" dirty="0">
                <a:solidFill>
                  <a:srgbClr val="7030A0"/>
                </a:solidFill>
              </a:rPr>
              <a:t>. я на ветке </a:t>
            </a:r>
            <a:r>
              <a:rPr lang="ru-RU" sz="2400" b="1" dirty="0" smtClean="0">
                <a:solidFill>
                  <a:srgbClr val="7030A0"/>
                </a:solidFill>
              </a:rPr>
              <a:t>сижу.  </a:t>
            </a:r>
            <a:r>
              <a:rPr lang="ru-RU" sz="2400" b="1" i="1" dirty="0" smtClean="0">
                <a:solidFill>
                  <a:srgbClr val="7030A0"/>
                </a:solidFill>
              </a:rPr>
              <a:t>Я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на ветке </a:t>
            </a:r>
            <a:r>
              <a:rPr lang="ru-RU" sz="2400" b="1" dirty="0" smtClean="0">
                <a:solidFill>
                  <a:srgbClr val="7030A0"/>
                </a:solidFill>
              </a:rPr>
              <a:t>сижу, во </a:t>
            </a:r>
            <a:r>
              <a:rPr lang="ru-RU" sz="2400" b="1" dirty="0">
                <a:solidFill>
                  <a:srgbClr val="7030A0"/>
                </a:solidFill>
              </a:rPr>
              <a:t>все стороны </a:t>
            </a:r>
            <a:r>
              <a:rPr lang="ru-RU" sz="2400" b="1" dirty="0" smtClean="0">
                <a:solidFill>
                  <a:srgbClr val="7030A0"/>
                </a:solidFill>
              </a:rPr>
              <a:t>гляжу.</a:t>
            </a:r>
            <a:endParaRPr lang="ru-RU" sz="2400" b="1" dirty="0">
              <a:solidFill>
                <a:srgbClr val="7030A0"/>
              </a:solidFill>
            </a:endParaRPr>
          </a:p>
          <a:p>
            <a:pPr marL="514350" lvl="0" indent="-514350">
              <a:buSzPct val="100000"/>
              <a:buFont typeface="+mj-lt"/>
              <a:buAutoNum type="romanUcPeriod"/>
            </a:pPr>
            <a:r>
              <a:rPr lang="ru-RU" sz="2400" b="1" dirty="0">
                <a:solidFill>
                  <a:srgbClr val="7030A0"/>
                </a:solidFill>
              </a:rPr>
              <a:t> Дерево, которое является символом России?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marL="514350" lvl="0" indent="-514350">
              <a:buSzPct val="100000"/>
              <a:buFont typeface="+mj-lt"/>
              <a:buAutoNum type="romanUcPeriod"/>
            </a:pPr>
            <a:r>
              <a:rPr lang="ru-RU" sz="2400" b="1" dirty="0" smtClean="0">
                <a:solidFill>
                  <a:srgbClr val="7030A0"/>
                </a:solidFill>
              </a:rPr>
              <a:t>Берега </a:t>
            </a:r>
            <a:r>
              <a:rPr lang="ru-RU" sz="2400" b="1" dirty="0">
                <a:solidFill>
                  <a:srgbClr val="7030A0"/>
                </a:solidFill>
              </a:rPr>
              <a:t>зеленые, вода красная, рыбки </a:t>
            </a:r>
            <a:r>
              <a:rPr lang="ru-RU" sz="2400" b="1" dirty="0" smtClean="0">
                <a:solidFill>
                  <a:srgbClr val="7030A0"/>
                </a:solidFill>
              </a:rPr>
              <a:t>черные.</a:t>
            </a:r>
            <a:endParaRPr lang="ru-RU" sz="2400" b="1" dirty="0">
              <a:solidFill>
                <a:srgbClr val="7030A0"/>
              </a:solidFill>
            </a:endParaRPr>
          </a:p>
          <a:p>
            <a:pPr marL="514350" indent="-514350">
              <a:buSzPct val="100000"/>
              <a:buFont typeface="+mj-lt"/>
              <a:buAutoNum type="romanUcPeriod"/>
            </a:pP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0001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428485" y="579194"/>
            <a:ext cx="5040776" cy="6266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7030A0"/>
                </a:solidFill>
              </a:rPr>
              <a:t>Догадались, на какую планету мы полетим?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 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Скажите, на каком транспорте вы хотели бы попутешествовать?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 Можно ли отправиться в путешествие на другую планету на велосипеде?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 Какой транспорт нужен для путешествия на другую планету?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Игра “Это здорово!”</a:t>
            </a:r>
            <a:br>
              <a:rPr lang="ru-RU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b="1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8971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4500000">
            <a:off x="-875665" y="3107505"/>
            <a:ext cx="5178120" cy="1342512"/>
          </a:xfrm>
        </p:spPr>
        <p:txBody>
          <a:bodyPr/>
          <a:lstStyle/>
          <a:p>
            <a:r>
              <a:rPr lang="ru-RU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  <a:effectLst/>
              </a:rPr>
              <a:t>Карточка №-1. </a:t>
            </a:r>
            <a:endParaRPr lang="ru-RU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SzPct val="100000"/>
              <a:buFont typeface="Wingdings" panose="05000000000000000000" pitchFamily="2" charset="2"/>
              <a:buChar char="v"/>
            </a:pPr>
            <a:r>
              <a:rPr lang="ru-RU" sz="5400" b="1" i="1" dirty="0">
                <a:solidFill>
                  <a:srgbClr val="7030A0"/>
                </a:solidFill>
              </a:rPr>
              <a:t>Что такое дружба?</a:t>
            </a:r>
          </a:p>
        </p:txBody>
      </p:sp>
    </p:spTree>
    <p:extLst>
      <p:ext uri="{BB962C8B-B14F-4D97-AF65-F5344CB8AC3E}">
        <p14:creationId xmlns:p14="http://schemas.microsoft.com/office/powerpoint/2010/main" val="340272190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433900" y="816277"/>
            <a:ext cx="5147605" cy="5765701"/>
          </a:xfrm>
        </p:spPr>
        <p:txBody>
          <a:bodyPr/>
          <a:lstStyle/>
          <a:p>
            <a:pPr algn="ctr">
              <a:buSzPct val="100000"/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7030A0"/>
                </a:solidFill>
              </a:rPr>
              <a:t> “Встреча друзей</a:t>
            </a:r>
            <a:r>
              <a:rPr lang="ru-RU" sz="3200" b="1" dirty="0">
                <a:solidFill>
                  <a:srgbClr val="7030A0"/>
                </a:solidFill>
              </a:rPr>
              <a:t>”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pPr marL="0" indent="0" algn="ctr">
              <a:buSzPct val="100000"/>
              <a:buNone/>
            </a:pPr>
            <a:r>
              <a:rPr lang="ru-RU" b="1" dirty="0" smtClean="0">
                <a:solidFill>
                  <a:srgbClr val="7030A0"/>
                </a:solidFill>
              </a:rPr>
              <a:t>(</a:t>
            </a:r>
            <a:r>
              <a:rPr lang="ru-RU" b="1" dirty="0">
                <a:solidFill>
                  <a:srgbClr val="7030A0"/>
                </a:solidFill>
              </a:rPr>
              <a:t>мимика и жесты)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Представьте, что именно здесь, на сказочной планете “Дружба”, вы встретились со своим другом, которого не видели долгое время. Покажите, как вы встретились?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7100000">
            <a:off x="-875665" y="3107505"/>
            <a:ext cx="5178120" cy="1342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>Карточка №-2. </a:t>
            </a:r>
            <a:endParaRPr lang="ru-RU" b="1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756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4500000">
            <a:off x="-1493832" y="3080948"/>
            <a:ext cx="5947913" cy="16956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>Игра </a:t>
            </a:r>
            <a:r>
              <a:rPr lang="ru-RU" b="1" dirty="0" smtClean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/>
            </a:r>
            <a:br>
              <a:rPr lang="ru-RU" b="1" dirty="0" smtClean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</a:br>
            <a:r>
              <a:rPr lang="ru-RU" sz="6000" b="1" dirty="0" smtClean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>“</a:t>
            </a:r>
            <a:r>
              <a:rPr lang="ru-RU" sz="6000" b="1" dirty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>Встреча друзей”.</a:t>
            </a:r>
            <a:endParaRPr lang="ru-RU" sz="6000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423576" y="769231"/>
            <a:ext cx="5045770" cy="59234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Цель: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выражать знаки внимания мимикой и жестом.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>Инструкция проведения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: дети подходят друг к другу и пожимают руки, можно дружественно похлопать друг друга по плечу или, прижавшись друг к другу похлопать по спине.</a:t>
            </a:r>
          </a:p>
          <a:p>
            <a:pPr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15902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900000">
            <a:off x="3256413" y="468684"/>
            <a:ext cx="5380657" cy="63035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5001ED"/>
                </a:solidFill>
              </a:rPr>
              <a:t>Прочитай скороговорку (показ картинки к скороговорке</a:t>
            </a:r>
            <a:r>
              <a:rPr lang="ru-RU" b="1" dirty="0" smtClean="0">
                <a:solidFill>
                  <a:srgbClr val="5001ED"/>
                </a:solidFill>
              </a:rPr>
              <a:t>)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ru-RU" b="1" dirty="0">
              <a:solidFill>
                <a:srgbClr val="5001ED"/>
              </a:solidFill>
              <a:effectLst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b="1" dirty="0" smtClean="0">
                <a:effectLst/>
              </a:rPr>
              <a:t>“</a:t>
            </a:r>
            <a:r>
              <a:rPr lang="ru-RU" b="1" dirty="0">
                <a:effectLst/>
              </a:rPr>
              <a:t>Играл Егорка с Игорьком, свалился с горки кувырком”.</a:t>
            </a:r>
          </a:p>
          <a:p>
            <a:pPr marL="0" lvl="0" indent="0" algn="ctr">
              <a:buNone/>
            </a:pPr>
            <a:endParaRPr lang="ru-RU" b="1" dirty="0">
              <a:effectLst/>
            </a:endParaRPr>
          </a:p>
          <a:p>
            <a:pPr lvl="0" algn="ctr">
              <a:buFont typeface="Arial" panose="020B0604020202020204" pitchFamily="34" charset="0"/>
              <a:buChar char="•"/>
            </a:pPr>
            <a:r>
              <a:rPr lang="ru-RU" b="1" dirty="0" smtClean="0">
                <a:effectLst/>
              </a:rPr>
              <a:t>“</a:t>
            </a:r>
            <a:r>
              <a:rPr lang="ru-RU" b="1" dirty="0">
                <a:effectLst/>
              </a:rPr>
              <a:t>Маша с Сашей шли за </a:t>
            </a:r>
            <a:r>
              <a:rPr lang="ru-RU" b="1" dirty="0" err="1">
                <a:effectLst/>
              </a:rPr>
              <a:t>Глашей</a:t>
            </a:r>
            <a:r>
              <a:rPr lang="ru-RU" b="1" dirty="0">
                <a:effectLst/>
              </a:rPr>
              <a:t>”.</a:t>
            </a:r>
          </a:p>
          <a:p>
            <a:pPr algn="ctr"/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 rot="-4500000">
            <a:off x="-1058097" y="3086560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ln>
                  <a:solidFill>
                    <a:schemeClr val="bg1">
                      <a:lumMod val="10000"/>
                    </a:schemeClr>
                  </a:solidFill>
                </a:ln>
                <a:solidFill>
                  <a:srgbClr val="5001ED"/>
                </a:solidFill>
              </a:rPr>
              <a:t>Карточка №-3. </a:t>
            </a:r>
            <a:endParaRPr lang="ru-RU" b="1" dirty="0">
              <a:ln>
                <a:solidFill>
                  <a:schemeClr val="bg1">
                    <a:lumMod val="10000"/>
                  </a:schemeClr>
                </a:solidFill>
              </a:ln>
              <a:solidFill>
                <a:srgbClr val="500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6471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Другая 3">
      <a:dk1>
        <a:srgbClr val="FEFAC9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63</TotalTime>
  <Words>431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Kilter</vt:lpstr>
      <vt:lpstr>’’Личностное развитие воспитанников с ограниченными возможностями здоровья’’</vt:lpstr>
      <vt:lpstr>Материал: кроссворд, фломастер, плоскостной макет планеты “Дружба”, карточки-схемы “Настроение”, на столе карточки с заданием, иллюстрации к заданиям, две доски-стойки, ковер, магнитофон с музыкальной записью для релаксационного упражнения, шапка для игры, подарки для друзей. </vt:lpstr>
      <vt:lpstr>Игра “Это здорово!” </vt:lpstr>
      <vt:lpstr>Игра “Это здорово!” </vt:lpstr>
      <vt:lpstr>Игра “Это здорово!” </vt:lpstr>
      <vt:lpstr>Карточка №-1. </vt:lpstr>
      <vt:lpstr>Презентация PowerPoint</vt:lpstr>
      <vt:lpstr>Игра  “Встреча друзей”.</vt:lpstr>
      <vt:lpstr>Карточка №-3. </vt:lpstr>
      <vt:lpstr>Карточка №-4. </vt:lpstr>
      <vt:lpstr>Карточка №-5. </vt:lpstr>
      <vt:lpstr>Карточка №-6. </vt:lpstr>
      <vt:lpstr> “Сделал дело - гуляй смело”</vt:lpstr>
      <vt:lpstr>Презентация PowerPoint</vt:lpstr>
    </vt:vector>
  </TitlesOfParts>
  <Company>Элина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’’Личностное развитие воспитанников с ограниченными возможностями здоровья’’</dc:title>
  <dc:creator>Элина Березова</dc:creator>
  <cp:lastModifiedBy>Элина Березова</cp:lastModifiedBy>
  <cp:revision>7</cp:revision>
  <dcterms:created xsi:type="dcterms:W3CDTF">2014-01-28T16:33:05Z</dcterms:created>
  <dcterms:modified xsi:type="dcterms:W3CDTF">2014-01-29T07:41:51Z</dcterms:modified>
</cp:coreProperties>
</file>