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9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0080625" cy="7559675"/>
  <p:notesSz cx="7559675" cy="10691813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1363" indent="-284163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1413" indent="-227013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598613" indent="-227013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5813" indent="-227013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38" y="-84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9216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16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9216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9216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D581AE21-93F1-4C7C-80FE-4AD0DC5FD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751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defTabSz="447675" eaLnBrk="1"/>
            <a:fld id="{C66DBBF1-6627-44C6-A451-545DF2467EAE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defTabSz="447675" eaLnBrk="1"/>
              <a:t>1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253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defTabSz="447675" eaLnBrk="1"/>
            <a:fld id="{7990D4C0-BC00-4213-BBBF-6E120BD759CF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defTabSz="447675" eaLnBrk="1"/>
              <a:t>10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174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defTabSz="447675" eaLnBrk="1"/>
            <a:fld id="{C26400C8-D833-46AD-8532-64EFD7E64BC9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defTabSz="447675" eaLnBrk="1"/>
              <a:t>11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defTabSz="447675" eaLnBrk="1"/>
            <a:fld id="{F37E3F42-3EBA-43C8-93FF-EAFB75E3216A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defTabSz="447675" eaLnBrk="1"/>
              <a:t>12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defTabSz="447675" eaLnBrk="1"/>
            <a:fld id="{829F16C1-42E6-4641-82D8-BB38548BE954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defTabSz="447675" eaLnBrk="1"/>
              <a:t>13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defTabSz="447675" eaLnBrk="1"/>
            <a:fld id="{2B3153EA-020E-488E-BC94-B154C355350F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defTabSz="447675" eaLnBrk="1"/>
              <a:t>2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defTabSz="447675" eaLnBrk="1"/>
            <a:fld id="{62B08DA4-DCEA-488C-8969-F41D27CD962B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defTabSz="447675" eaLnBrk="1"/>
              <a:t>3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457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defTabSz="447675" eaLnBrk="1"/>
            <a:fld id="{D09B7AF0-2A7A-43C0-BA4D-8B5564D5EF7B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defTabSz="447675" eaLnBrk="1"/>
              <a:t>4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defTabSz="447675" eaLnBrk="1"/>
            <a:fld id="{ABF43C29-0B67-4AF1-A2A7-AF8411083315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defTabSz="447675" eaLnBrk="1"/>
              <a:t>5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662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defTabSz="447675" eaLnBrk="1"/>
            <a:fld id="{69D23BB8-910F-451C-8C15-E80C4F316770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defTabSz="447675" eaLnBrk="1"/>
              <a:t>6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defTabSz="447675" eaLnBrk="1"/>
            <a:fld id="{F75B1548-6929-4ACF-8776-6A1BAA8C1FA0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defTabSz="447675" eaLnBrk="1"/>
              <a:t>7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defTabSz="447675" eaLnBrk="1"/>
            <a:fld id="{CA2A8B7D-3075-4DEB-AF07-A1114198D229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defTabSz="447675" eaLnBrk="1"/>
              <a:t>8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969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defTabSz="447675" eaLnBrk="1"/>
            <a:fld id="{210C2DB4-FB56-4FC3-B574-C2C0C455A28D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defTabSz="447675" eaLnBrk="1"/>
              <a:t>9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2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2"/>
          <p:cNvSpPr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721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88036" y="1511935"/>
            <a:ext cx="8655897" cy="2015913"/>
          </a:xfrm>
          <a:ln>
            <a:noFill/>
          </a:ln>
        </p:spPr>
        <p:txBody>
          <a:bodyPr tIns="0" rIns="20159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88036" y="3558863"/>
            <a:ext cx="8659257" cy="1931917"/>
          </a:xfrm>
        </p:spPr>
        <p:txBody>
          <a:bodyPr lIns="0" rIns="20159"/>
          <a:lstStyle>
            <a:lvl1pPr marL="0" marR="50397" indent="0" algn="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B03F4-7BF1-484F-A4EE-D20A2D35B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158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2EC75-2C9F-4CD9-BB24-F5F56E937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91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453" y="1007958"/>
            <a:ext cx="2268141" cy="57450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1007958"/>
            <a:ext cx="6636411" cy="574500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CD3FB-D6E4-4ADD-B421-825EE1F0D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551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8" cy="1260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CC5F7-1C02-402E-8CB0-6EAE7953C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0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CC766-3D98-4A12-99BF-4434A1C3A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7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676" y="1451458"/>
            <a:ext cx="8568531" cy="1501855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84676" y="2981391"/>
            <a:ext cx="8568531" cy="1664178"/>
          </a:xfrm>
        </p:spPr>
        <p:txBody>
          <a:bodyPr lIns="50397" rIns="50397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AC468-29EA-4DEB-9F3C-7AA7D1D2E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365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4318" y="2116538"/>
            <a:ext cx="4452276" cy="488859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1EB8F-22F7-43B7-826E-95B9ADE3D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95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2045068"/>
            <a:ext cx="4454027" cy="726813"/>
          </a:xfrm>
        </p:spPr>
        <p:txBody>
          <a:bodyPr lIns="50397" tIns="0" rIns="50397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20818" y="2050038"/>
            <a:ext cx="4455776" cy="721843"/>
          </a:xfrm>
        </p:spPr>
        <p:txBody>
          <a:bodyPr lIns="50397" tIns="0" rIns="50397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4031" y="2771881"/>
            <a:ext cx="4454027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771881"/>
            <a:ext cx="4455776" cy="4239194"/>
          </a:xfrm>
        </p:spPr>
        <p:txBody>
          <a:bodyPr tIns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B3027-CBA6-48C9-A6F7-8AC9273BC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98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776127"/>
            <a:ext cx="9156568" cy="1259946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95E60-BE52-4EFB-B196-A83A2AFFFB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96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8EC12-669A-499E-92A6-7C5CB01CC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54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047" y="566978"/>
            <a:ext cx="3024188" cy="1280945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56047" y="1847921"/>
            <a:ext cx="3024188" cy="5039783"/>
          </a:xfrm>
        </p:spPr>
        <p:txBody>
          <a:bodyPr lIns="20159" rIns="20159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941245" y="1847921"/>
            <a:ext cx="5635349" cy="5039783"/>
          </a:xfrm>
        </p:spPr>
        <p:txBody>
          <a:bodyPr tIns="0"/>
          <a:lstStyle>
            <a:lvl1pPr>
              <a:defRPr sz="3100"/>
            </a:lvl1pPr>
            <a:lvl2pPr>
              <a:defRPr sz="2900"/>
            </a:lvl2pPr>
            <a:lvl3pPr>
              <a:defRPr sz="26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32D55-0C1D-4818-9F86-2CFE038B7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54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489325" y="1220788"/>
            <a:ext cx="5797550" cy="453707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 hangingPunct="1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823325" y="5908675"/>
            <a:ext cx="171450" cy="171450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 hangingPunct="1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11113" y="6411913"/>
            <a:ext cx="10102851" cy="11477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216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830763" y="6856413"/>
            <a:ext cx="5249862" cy="7032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216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042" y="1297420"/>
            <a:ext cx="2439511" cy="1744547"/>
          </a:xfrm>
        </p:spPr>
        <p:txBody>
          <a:bodyPr lIns="50397" rIns="50397" bIns="50397"/>
          <a:lstStyle>
            <a:lvl1pPr algn="l"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2042" y="3118211"/>
            <a:ext cx="2436151" cy="2402297"/>
          </a:xfrm>
        </p:spPr>
        <p:txBody>
          <a:bodyPr lIns="70556" rIns="50397"/>
          <a:lstStyle>
            <a:lvl1pPr marL="0" indent="0" algn="l">
              <a:spcBef>
                <a:spcPts val="27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842845" y="1322245"/>
            <a:ext cx="5090716" cy="433421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904288" y="7007225"/>
            <a:ext cx="673100" cy="401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0CE8C-94CF-46E5-A31A-0F5400930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9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1113" y="-7938"/>
            <a:ext cx="10102851" cy="11477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216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830763" y="-7938"/>
            <a:ext cx="5249862" cy="703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0794" tIns="50397" rIns="100794" bIns="50397"/>
          <a:lstStyle/>
          <a:p>
            <a:pPr defTabSz="449216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503238" y="776288"/>
            <a:ext cx="907415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50397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503238" y="2133600"/>
            <a:ext cx="907415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03238" y="7007225"/>
            <a:ext cx="2352675" cy="40163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defTabSz="449216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940050" y="7007225"/>
            <a:ext cx="3695700" cy="40163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defTabSz="449216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736013" y="7007225"/>
            <a:ext cx="841375" cy="401638"/>
          </a:xfrm>
          <a:prstGeom prst="rect">
            <a:avLst/>
          </a:prstGeom>
        </p:spPr>
        <p:txBody>
          <a:bodyPr vert="horz" lIns="0" tIns="0" rIns="0" bIns="0" anchor="b"/>
          <a:lstStyle>
            <a:lvl1pPr algn="r" defTabSz="449216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97BDD16-7E7A-464C-BE6F-B5EC12942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20638" y="223838"/>
            <a:ext cx="10120313" cy="714375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49216"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449216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6" r:id="rId1"/>
    <p:sldLayoutId id="2147484148" r:id="rId2"/>
    <p:sldLayoutId id="2147484157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8" r:id="rId9"/>
    <p:sldLayoutId id="2147484154" r:id="rId10"/>
    <p:sldLayoutId id="2147484155" r:id="rId11"/>
    <p:sldLayoutId id="214748415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5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Calibri" pitchFamily="34" charset="0"/>
        </a:defRPr>
      </a:lvl9pPr>
    </p:titleStyle>
    <p:bodyStyle>
      <a:lvl1pPr marL="301625" indent="-301625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2714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714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688" indent="-231775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231775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15092" indent="-231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16681" indent="-2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19063" indent="-2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446" indent="-2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03238" y="3348038"/>
            <a:ext cx="9070975" cy="3363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38804" rIns="0" bIns="0" anchor="ctr"/>
          <a:lstStyle/>
          <a:p>
            <a:pPr algn="ctr" defTabSz="449216"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endParaRPr lang="en-US" sz="4900" b="1" dirty="0">
              <a:solidFill>
                <a:schemeClr val="accent5">
                  <a:lumMod val="75000"/>
                </a:schemeClr>
              </a:solidFill>
              <a:latin typeface="Times New Roman" pitchFamily="16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3238" y="827088"/>
            <a:ext cx="9074150" cy="22177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/>
            </a:r>
            <a:br>
              <a:rPr lang="en-US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</a:br>
            <a:r>
              <a:rPr lang="en-US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/>
            </a:r>
            <a:br>
              <a:rPr lang="en-US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</a:br>
            <a:r>
              <a:rPr lang="en-US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/>
            </a:r>
            <a:br>
              <a:rPr lang="en-US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</a:br>
            <a:r>
              <a:rPr lang="en-US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/>
            </a:r>
            <a:br>
              <a:rPr lang="en-US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</a:br>
            <a: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/>
            </a:r>
            <a:b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</a:br>
            <a: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/>
            </a:r>
            <a:b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</a:br>
            <a: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/>
            </a:r>
            <a:b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</a:br>
            <a: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/>
            </a:r>
            <a:b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</a:br>
            <a: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/>
            </a:r>
            <a:b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</a:br>
            <a: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/>
            </a:r>
            <a:b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</a:br>
            <a: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/>
            </a:r>
            <a:b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</a:br>
            <a: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/>
            </a:r>
            <a:b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</a:br>
            <a:r>
              <a:rPr lang="en-US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>Правила употребления прописных букв</a:t>
            </a:r>
            <a:r>
              <a:rPr lang="ru-RU" sz="4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>.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6" charset="0"/>
              </a:rPr>
              <a:t/>
            </a:r>
            <a:br>
              <a:rPr lang="en-US" sz="44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6" charset="0"/>
              </a:rPr>
            </a:br>
            <a:endParaRPr lang="ru-RU" dirty="0"/>
          </a:p>
        </p:txBody>
      </p:sp>
      <p:sp>
        <p:nvSpPr>
          <p:cNvPr id="6148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eaLnBrk="1" hangingPunct="1"/>
            <a:endParaRPr lang="ru-RU" sz="3200" smtClean="0">
              <a:latin typeface="Times New Roman" pitchFamily="16" charset="0"/>
              <a:cs typeface="Times New Roman" pitchFamily="16" charset="0"/>
            </a:endParaRPr>
          </a:p>
          <a:p>
            <a:pPr algn="r" eaLnBrk="1" hangingPunct="1"/>
            <a:endParaRPr lang="ru-RU" sz="3200" smtClean="0">
              <a:latin typeface="Times New Roman" pitchFamily="16" charset="0"/>
              <a:cs typeface="Times New Roman" pitchFamily="16" charset="0"/>
            </a:endParaRPr>
          </a:p>
          <a:p>
            <a:pPr algn="r" eaLnBrk="1" hangingPunct="1">
              <a:buFont typeface="Wingdings 2" pitchFamily="18" charset="2"/>
              <a:buNone/>
            </a:pPr>
            <a:endParaRPr lang="ru-RU" sz="3200" smtClean="0">
              <a:latin typeface="Times New Roman" pitchFamily="16" charset="0"/>
              <a:cs typeface="Times New Roman" pitchFamily="16" charset="0"/>
            </a:endParaRPr>
          </a:p>
          <a:p>
            <a:pPr algn="r"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6" charset="0"/>
              <a:cs typeface="Times New Roman" pitchFamily="16" charset="0"/>
            </a:endParaRPr>
          </a:p>
          <a:p>
            <a:pPr algn="r"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6" charset="0"/>
              <a:cs typeface="Times New Roman" pitchFamily="16" charset="0"/>
            </a:endParaRPr>
          </a:p>
          <a:p>
            <a:pPr algn="r" eaLnBrk="1" hangingPunct="1">
              <a:buFont typeface="Wingdings 2" pitchFamily="18" charset="2"/>
              <a:buNone/>
            </a:pPr>
            <a:endParaRPr lang="ru-RU" sz="2000" smtClean="0">
              <a:latin typeface="Times New Roman" pitchFamily="16" charset="0"/>
              <a:cs typeface="Times New Roman" pitchFamily="16" charset="0"/>
            </a:endParaRPr>
          </a:p>
          <a:p>
            <a:pPr algn="r"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6" charset="0"/>
                <a:cs typeface="Times New Roman" pitchFamily="16" charset="0"/>
              </a:rPr>
              <a:t>Подготовила учитель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6" charset="0"/>
                <a:cs typeface="Times New Roman" pitchFamily="16" charset="0"/>
              </a:rPr>
              <a:t>русского языка и литературы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6" charset="0"/>
                <a:cs typeface="Times New Roman" pitchFamily="16" charset="0"/>
              </a:rPr>
              <a:t>ГКС(К)ОУ «Школа-интернат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6" charset="0"/>
                <a:cs typeface="Times New Roman" pitchFamily="16" charset="0"/>
              </a:rPr>
              <a:t>для глухих детей» г.Владикавказа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2000" smtClean="0">
                <a:latin typeface="Times New Roman" pitchFamily="16" charset="0"/>
                <a:cs typeface="Times New Roman" pitchFamily="16" charset="0"/>
              </a:rPr>
              <a:t>Макоева И.Т</a:t>
            </a:r>
            <a:r>
              <a:rPr lang="ru-RU" sz="3200" smtClean="0">
                <a:latin typeface="Times New Roman" pitchFamily="16" charset="0"/>
                <a:cs typeface="Times New Roman" pitchFamily="16" charset="0"/>
              </a:rPr>
              <a:t>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611188"/>
            <a:ext cx="9070975" cy="1512887"/>
          </a:xfrm>
        </p:spPr>
        <p:txBody>
          <a:bodyPr tIns="38804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r>
              <a:rPr lang="en-US" b="1" dirty="0">
                <a:latin typeface="Times New Roman" pitchFamily="16" charset="0"/>
              </a:rPr>
              <a:t>Правила употребления прописных букв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814513"/>
            <a:ext cx="9070975" cy="4899025"/>
          </a:xfrm>
          <a:noFill/>
        </p:spPr>
        <p:txBody>
          <a:bodyPr lIns="0" tIns="28221" rIns="0" bIns="0" anchor="ctr"/>
          <a:lstStyle/>
          <a:p>
            <a:pPr marL="0" indent="0" algn="ctr" eaLnBrk="1" hangingPunct="1">
              <a:lnSpc>
                <a:spcPct val="15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r>
              <a:rPr lang="en-US" smtClean="0"/>
              <a:t>Если </a:t>
            </a:r>
            <a:r>
              <a:rPr lang="en-US" b="1" smtClean="0">
                <a:latin typeface="Times New Roman" pitchFamily="16" charset="0"/>
              </a:rPr>
              <a:t>наименование </a:t>
            </a:r>
            <a:r>
              <a:rPr lang="en-US" smtClean="0"/>
              <a:t>представляет собой сочетание двух слов, то оба они пишутся с большой буквы: </a:t>
            </a:r>
            <a:r>
              <a:rPr lang="en-US" i="1" smtClean="0">
                <a:latin typeface="Times New Roman" pitchFamily="16" charset="0"/>
              </a:rPr>
              <a:t>Южная Америка, Млечный Путь, Киевская Русь.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755650"/>
            <a:ext cx="9070975" cy="1439863"/>
          </a:xfrm>
        </p:spPr>
        <p:txBody>
          <a:bodyPr tIns="38804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r>
              <a:rPr lang="en-US" b="1" dirty="0">
                <a:latin typeface="Times New Roman" pitchFamily="16" charset="0"/>
              </a:rPr>
              <a:t>Правила употребления прописных букв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87338" y="2411413"/>
            <a:ext cx="8783637" cy="4302125"/>
          </a:xfrm>
          <a:noFill/>
        </p:spPr>
        <p:txBody>
          <a:bodyPr lIns="0" tIns="28221" rIns="0" bIns="0" anchor="ctr"/>
          <a:lstStyle/>
          <a:p>
            <a:pPr marL="0" indent="0" algn="ctr" eaLnBrk="1" hangingPunct="1">
              <a:lnSpc>
                <a:spcPct val="15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r>
              <a:rPr lang="en-US" smtClean="0"/>
              <a:t>Притяжательные прилагательные пишутся с прописной буквы, если они образованы </a:t>
            </a:r>
            <a:r>
              <a:rPr lang="en-US" b="1" smtClean="0">
                <a:latin typeface="Times New Roman" pitchFamily="16" charset="0"/>
              </a:rPr>
              <a:t>суффиксом -ое- (-ев-), -ин-</a:t>
            </a:r>
            <a:r>
              <a:rPr lang="en-US" smtClean="0"/>
              <a:t> от имен собственных: </a:t>
            </a:r>
            <a:r>
              <a:rPr lang="en-US" i="1" smtClean="0">
                <a:latin typeface="Times New Roman" pitchFamily="16" charset="0"/>
              </a:rPr>
              <a:t>Сашина тетрадка, Далев словарь, Ньютонова теорема </a:t>
            </a:r>
            <a:r>
              <a:rPr lang="en-US" smtClean="0"/>
              <a:t>(но не в составе фразеологизмов: </a:t>
            </a:r>
            <a:r>
              <a:rPr lang="en-US" i="1" smtClean="0">
                <a:latin typeface="Times New Roman" pitchFamily="16" charset="0"/>
              </a:rPr>
              <a:t>прокрустово ложе)</a:t>
            </a:r>
            <a:r>
              <a:rPr lang="en-US" smtClean="0">
                <a:latin typeface="Times New Roman" pitchFamily="16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900113"/>
            <a:ext cx="9070975" cy="1511300"/>
          </a:xfrm>
        </p:spPr>
        <p:txBody>
          <a:bodyPr tIns="38804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r>
              <a:rPr lang="en-US" b="1" dirty="0">
                <a:latin typeface="Times New Roman" pitchFamily="16" charset="0"/>
              </a:rPr>
              <a:t>Правила употребления прописных букв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60363" y="2555875"/>
            <a:ext cx="9144000" cy="4103688"/>
          </a:xfrm>
          <a:noFill/>
        </p:spPr>
        <p:txBody>
          <a:bodyPr lIns="0" tIns="28221" rIns="0" bIns="0" anchor="ctr"/>
          <a:lstStyle/>
          <a:p>
            <a:pPr marL="0" indent="0" algn="ctr" eaLnBrk="1" hangingPunct="1">
              <a:lnSpc>
                <a:spcPct val="15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r>
              <a:rPr lang="ru-RU" smtClean="0"/>
              <a:t>При наличии </a:t>
            </a:r>
            <a:r>
              <a:rPr lang="ru-RU" b="1" smtClean="0">
                <a:latin typeface="Times New Roman" pitchFamily="16" charset="0"/>
              </a:rPr>
              <a:t>суффиксов  -ск-, -овск-, -инск- </a:t>
            </a:r>
            <a:r>
              <a:rPr lang="ru-RU" smtClean="0"/>
              <a:t> –  со строчной буквы: лермонтовский «Мцыри», бунинский стиль. </a:t>
            </a:r>
            <a:r>
              <a:rPr lang="ru-RU" smtClean="0">
                <a:solidFill>
                  <a:srgbClr val="FF0000"/>
                </a:solidFill>
              </a:rPr>
              <a:t>Исключение</a:t>
            </a:r>
            <a:r>
              <a:rPr lang="ru-RU" smtClean="0"/>
              <a:t> составляют наименования типа </a:t>
            </a:r>
            <a:r>
              <a:rPr lang="ru-RU" i="1" smtClean="0">
                <a:latin typeface="Times New Roman" pitchFamily="16" charset="0"/>
              </a:rPr>
              <a:t>Пушкинские дни, Виноградовские чтения </a:t>
            </a:r>
            <a:r>
              <a:rPr lang="ru-RU" smtClean="0">
                <a:solidFill>
                  <a:srgbClr val="FF0000"/>
                </a:solidFill>
              </a:rPr>
              <a:t>(в значении «имени кого», «памяти кого»).</a:t>
            </a:r>
          </a:p>
          <a:p>
            <a:pPr marL="0" indent="0" algn="ctr" eaLnBrk="1" hangingPunct="1">
              <a:buFont typeface="Wingdings 2" pitchFamily="18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endParaRPr lang="ru-RU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900113"/>
            <a:ext cx="9070975" cy="1366837"/>
          </a:xfrm>
        </p:spPr>
        <p:txBody>
          <a:bodyPr tIns="38804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r>
              <a:rPr lang="en-US" b="1" dirty="0">
                <a:latin typeface="Times New Roman" pitchFamily="16" charset="0"/>
              </a:rPr>
              <a:t>Правила употребления прописных букв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31800" y="2555875"/>
            <a:ext cx="8639175" cy="4248150"/>
          </a:xfrm>
        </p:spPr>
        <p:txBody>
          <a:bodyPr lIns="0" tIns="28221" rIns="0" bIns="0" anchor="ctr">
            <a:normAutofit fontScale="92500" lnSpcReduction="10000"/>
          </a:bodyPr>
          <a:lstStyle/>
          <a:p>
            <a:pPr marL="0" indent="0" algn="ctr" eaLnBrk="1" fontAlgn="auto" hangingPunct="1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r>
              <a:rPr lang="en-US" dirty="0" err="1"/>
              <a:t>Части</a:t>
            </a:r>
            <a:r>
              <a:rPr lang="en-US" dirty="0"/>
              <a:t> </a:t>
            </a:r>
            <a:r>
              <a:rPr lang="en-US" dirty="0" err="1"/>
              <a:t>сложных</a:t>
            </a:r>
            <a:r>
              <a:rPr lang="en-US" dirty="0"/>
              <a:t> </a:t>
            </a:r>
            <a:r>
              <a:rPr lang="en-US" dirty="0" err="1"/>
              <a:t>географических</a:t>
            </a:r>
            <a:r>
              <a:rPr lang="en-US" dirty="0"/>
              <a:t> </a:t>
            </a:r>
            <a:r>
              <a:rPr lang="en-US" dirty="0" err="1"/>
              <a:t>названий</a:t>
            </a:r>
            <a:r>
              <a:rPr lang="en-US" dirty="0"/>
              <a:t>, </a:t>
            </a:r>
            <a:r>
              <a:rPr lang="en-US" dirty="0" err="1"/>
              <a:t>соединяющиеся</a:t>
            </a:r>
            <a:r>
              <a:rPr lang="en-US" dirty="0"/>
              <a:t> </a:t>
            </a:r>
            <a:r>
              <a:rPr lang="en-US" dirty="0" err="1"/>
              <a:t>дефисом</a:t>
            </a:r>
            <a:r>
              <a:rPr lang="en-US" dirty="0"/>
              <a:t>, </a:t>
            </a:r>
            <a:r>
              <a:rPr lang="en-US" dirty="0" err="1"/>
              <a:t>пишутся</a:t>
            </a:r>
            <a:r>
              <a:rPr lang="en-US" dirty="0"/>
              <a:t> с </a:t>
            </a:r>
            <a:r>
              <a:rPr lang="en-US" dirty="0" err="1"/>
              <a:t>большой</a:t>
            </a:r>
            <a:r>
              <a:rPr lang="en-US" dirty="0"/>
              <a:t> </a:t>
            </a:r>
            <a:r>
              <a:rPr lang="en-US" dirty="0" err="1"/>
              <a:t>буквы</a:t>
            </a:r>
            <a:r>
              <a:rPr lang="en-US" dirty="0"/>
              <a:t>: </a:t>
            </a:r>
            <a:r>
              <a:rPr lang="en-US" i="1" dirty="0" err="1">
                <a:latin typeface="Times New Roman" pitchFamily="16" charset="0"/>
              </a:rPr>
              <a:t>Спасское-Лутовиново</a:t>
            </a:r>
            <a:r>
              <a:rPr lang="en-US" i="1" dirty="0">
                <a:latin typeface="Times New Roman" pitchFamily="16" charset="0"/>
              </a:rPr>
              <a:t>, </a:t>
            </a:r>
            <a:r>
              <a:rPr lang="en-US" i="1" dirty="0" err="1">
                <a:latin typeface="Times New Roman" pitchFamily="16" charset="0"/>
              </a:rPr>
              <a:t>Западно-Сибирская</a:t>
            </a:r>
            <a:r>
              <a:rPr lang="en-US" i="1" dirty="0">
                <a:latin typeface="Times New Roman" pitchFamily="16" charset="0"/>
              </a:rPr>
              <a:t> </a:t>
            </a:r>
            <a:r>
              <a:rPr lang="en-US" i="1" dirty="0" err="1">
                <a:latin typeface="Times New Roman" pitchFamily="16" charset="0"/>
              </a:rPr>
              <a:t>низменность,Куала-Лумпур</a:t>
            </a:r>
            <a:r>
              <a:rPr lang="en-US" i="1" dirty="0">
                <a:latin typeface="Times New Roman" pitchFamily="16" charset="0"/>
              </a:rPr>
              <a:t>.</a:t>
            </a:r>
            <a:r>
              <a:rPr lang="en-US" dirty="0"/>
              <a:t> </a:t>
            </a:r>
            <a:endParaRPr lang="ru-RU" dirty="0" smtClean="0"/>
          </a:p>
          <a:p>
            <a:pPr marL="0" indent="0" algn="ctr" eaLnBrk="1" fontAlgn="auto" hangingPunct="1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r>
              <a:rPr lang="en-US" dirty="0" err="1" smtClean="0"/>
              <a:t>Служебные</a:t>
            </a:r>
            <a:r>
              <a:rPr lang="en-US" dirty="0" smtClean="0"/>
              <a:t> </a:t>
            </a:r>
            <a:r>
              <a:rPr lang="en-US" dirty="0"/>
              <a:t>слова в </a:t>
            </a:r>
            <a:r>
              <a:rPr lang="en-US" dirty="0" err="1"/>
              <a:t>составе</a:t>
            </a:r>
            <a:r>
              <a:rPr lang="en-US" dirty="0"/>
              <a:t> </a:t>
            </a:r>
            <a:r>
              <a:rPr lang="en-US" dirty="0" err="1"/>
              <a:t>наименований</a:t>
            </a:r>
            <a:r>
              <a:rPr lang="en-US" dirty="0"/>
              <a:t> </a:t>
            </a:r>
            <a:r>
              <a:rPr lang="en-US" dirty="0" err="1"/>
              <a:t>выделяются</a:t>
            </a:r>
            <a:r>
              <a:rPr lang="en-US" dirty="0"/>
              <a:t> </a:t>
            </a:r>
            <a:r>
              <a:rPr lang="en-US" dirty="0" err="1"/>
              <a:t>дефисом</a:t>
            </a:r>
            <a:r>
              <a:rPr lang="en-US" dirty="0"/>
              <a:t> и </a:t>
            </a:r>
            <a:r>
              <a:rPr lang="en-US" dirty="0" err="1"/>
              <a:t>пишутся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трочной</a:t>
            </a:r>
            <a:r>
              <a:rPr lang="en-US" dirty="0"/>
              <a:t> </a:t>
            </a:r>
            <a:r>
              <a:rPr lang="en-US" dirty="0" err="1"/>
              <a:t>буквы</a:t>
            </a:r>
            <a:r>
              <a:rPr lang="en-US" dirty="0"/>
              <a:t>: </a:t>
            </a:r>
            <a:r>
              <a:rPr lang="en-US" b="1" dirty="0" err="1">
                <a:latin typeface="Times New Roman" pitchFamily="16" charset="0"/>
              </a:rPr>
              <a:t>Санта-Крус-</a:t>
            </a:r>
            <a:r>
              <a:rPr lang="en-US" b="1" dirty="0" err="1">
                <a:solidFill>
                  <a:srgbClr val="FF0000"/>
                </a:solidFill>
                <a:latin typeface="Times New Roman" pitchFamily="16" charset="0"/>
              </a:rPr>
              <a:t>дель</a:t>
            </a:r>
            <a:r>
              <a:rPr lang="en-US" b="1" dirty="0" err="1">
                <a:latin typeface="Times New Roman" pitchFamily="16" charset="0"/>
              </a:rPr>
              <a:t>-Ретемар</a:t>
            </a:r>
            <a:r>
              <a:rPr lang="en-US" b="1" dirty="0">
                <a:latin typeface="Times New Roman" pitchFamily="16" charset="0"/>
              </a:rPr>
              <a:t>, </a:t>
            </a:r>
            <a:r>
              <a:rPr lang="en-US" b="1" dirty="0" err="1">
                <a:latin typeface="Times New Roman" pitchFamily="16" charset="0"/>
              </a:rPr>
              <a:t>Славянск-</a:t>
            </a:r>
            <a:r>
              <a:rPr lang="en-US" b="1" dirty="0" err="1">
                <a:solidFill>
                  <a:srgbClr val="FF0000"/>
                </a:solidFill>
                <a:latin typeface="Times New Roman" pitchFamily="16" charset="0"/>
              </a:rPr>
              <a:t>на</a:t>
            </a:r>
            <a:r>
              <a:rPr lang="en-US" b="1" dirty="0" err="1">
                <a:latin typeface="Times New Roman" pitchFamily="16" charset="0"/>
              </a:rPr>
              <a:t>-Кубани</a:t>
            </a:r>
            <a:endParaRPr lang="en-US" b="1" dirty="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3808" y="2915741"/>
            <a:ext cx="9156568" cy="1259946"/>
          </a:xfr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b="1" i="1" dirty="0" smtClean="0"/>
              <a:t>Спасибо за внимание!</a:t>
            </a:r>
            <a:endParaRPr lang="ru-RU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Использованные материалы:</a:t>
            </a:r>
          </a:p>
        </p:txBody>
      </p:sp>
      <p:sp>
        <p:nvSpPr>
          <p:cNvPr id="20483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z="2600" u="sng" smtClean="0">
              <a:solidFill>
                <a:srgbClr val="002060"/>
              </a:solidFill>
              <a:latin typeface="Times New Roman" pitchFamily="16" charset="0"/>
              <a:cs typeface="Times New Roman" pitchFamily="16" charset="0"/>
            </a:endParaRPr>
          </a:p>
          <a:p>
            <a:pPr eaLnBrk="1" hangingPunct="1"/>
            <a:r>
              <a:rPr lang="en-US" sz="2600" u="sng" smtClean="0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denisovatanya.blogspot.com</a:t>
            </a:r>
            <a:endParaRPr lang="ru-RU" sz="2600" u="sng" smtClean="0">
              <a:solidFill>
                <a:srgbClr val="002060"/>
              </a:solidFill>
              <a:latin typeface="Times New Roman" pitchFamily="16" charset="0"/>
              <a:cs typeface="Times New Roman" pitchFamily="16" charset="0"/>
            </a:endParaRPr>
          </a:p>
          <a:p>
            <a:pPr eaLnBrk="1" hangingPunct="1"/>
            <a:r>
              <a:rPr lang="en-US" sz="2600" u="sng" smtClean="0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fonfree.ru</a:t>
            </a:r>
            <a:endParaRPr lang="ru-RU" sz="2600" u="sng" smtClean="0">
              <a:solidFill>
                <a:srgbClr val="002060"/>
              </a:solidFill>
              <a:latin typeface="Times New Roman" pitchFamily="16" charset="0"/>
              <a:cs typeface="Times New Roman" pitchFamily="16" charset="0"/>
            </a:endParaRPr>
          </a:p>
          <a:p>
            <a:pPr eaLnBrk="1" hangingPunct="1"/>
            <a:r>
              <a:rPr lang="en-US" u="sng" smtClean="0"/>
              <a:t>waterguide.ru</a:t>
            </a:r>
            <a:endParaRPr lang="ru-RU" u="sng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168275"/>
            <a:ext cx="9074150" cy="1595438"/>
          </a:xfrm>
        </p:spPr>
        <p:txBody>
          <a:bodyPr tIns="28221">
            <a:normAutofit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r>
              <a:rPr lang="en-US" sz="3200" b="1" dirty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>Правила употребления прописных букв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3238" y="2116138"/>
            <a:ext cx="4452937" cy="4889500"/>
          </a:xfrm>
        </p:spPr>
        <p:txBody>
          <a:bodyPr tIns="24693">
            <a:normAutofit/>
          </a:bodyPr>
          <a:lstStyle/>
          <a:p>
            <a:pPr marL="302383" indent="-30238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</a:tabLst>
              <a:defRPr/>
            </a:pPr>
            <a:endParaRPr lang="en-US" sz="2800" b="1" dirty="0">
              <a:latin typeface="Times New Roman" pitchFamily="16" charset="0"/>
            </a:endParaRPr>
          </a:p>
          <a:p>
            <a:pPr marL="302383" indent="-30238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</a:tabLst>
              <a:defRPr/>
            </a:pPr>
            <a:endParaRPr lang="en-US" sz="2800" b="1" dirty="0">
              <a:latin typeface="Times New Roman" pitchFamily="16" charset="0"/>
            </a:endParaRPr>
          </a:p>
          <a:p>
            <a:pPr marL="302383" indent="-30238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</a:tabLst>
              <a:defRPr/>
            </a:pPr>
            <a:r>
              <a:rPr lang="en-US" sz="2800" i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>Чтобы</a:t>
            </a:r>
            <a:r>
              <a:rPr lang="ru-RU" sz="2800" i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> </a:t>
            </a:r>
            <a:r>
              <a:rPr lang="en-US" sz="2800" i="1" dirty="0" smtClean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>правильно </a:t>
            </a:r>
            <a:r>
              <a:rPr lang="en-US" sz="2800" i="1" dirty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>написать слова с прописными буквами, нужно вспомнить </a:t>
            </a:r>
            <a:r>
              <a:rPr lang="en-US" sz="2800" i="1" dirty="0" err="1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>правила</a:t>
            </a:r>
            <a:r>
              <a:rPr lang="en-US" sz="2800" i="1" dirty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> их употребления</a:t>
            </a:r>
            <a:r>
              <a:rPr lang="en-US" sz="2800" b="1" dirty="0">
                <a:solidFill>
                  <a:schemeClr val="accent6">
                    <a:lumMod val="10000"/>
                  </a:schemeClr>
                </a:solidFill>
                <a:latin typeface="Times New Roman" pitchFamily="16" charset="0"/>
              </a:rPr>
              <a:t>.</a:t>
            </a:r>
          </a:p>
        </p:txBody>
      </p:sp>
      <p:pic>
        <p:nvPicPr>
          <p:cNvPr id="7172" name="Содержимое 8" descr="Человек_думающий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0838" y="2636838"/>
            <a:ext cx="3838575" cy="3848100"/>
          </a:xfrm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tIns="38804"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6" charset="0"/>
              </a:rPr>
              <a:t>Правила употребления прописных букв</a:t>
            </a:r>
            <a:endParaRPr lang="en-US" b="1" dirty="0">
              <a:solidFill>
                <a:schemeClr val="tx2">
                  <a:lumMod val="20000"/>
                  <a:lumOff val="80000"/>
                </a:schemeClr>
              </a:solidFill>
              <a:latin typeface="Times New Roman" pitchFamily="16" charset="0"/>
            </a:endParaRPr>
          </a:p>
        </p:txBody>
      </p:sp>
      <p:sp>
        <p:nvSpPr>
          <p:cNvPr id="5121" name="Rectangle 1"/>
          <p:cNvSpPr>
            <a:spLocks noGrp="1" noChangeArrowheads="1"/>
          </p:cNvSpPr>
          <p:nvPr>
            <p:ph idx="1"/>
          </p:nvPr>
        </p:nvSpPr>
        <p:spPr>
          <a:xfrm>
            <a:off x="503238" y="2411413"/>
            <a:ext cx="9074150" cy="4560887"/>
          </a:xfrm>
        </p:spPr>
        <p:txBody>
          <a:bodyPr tIns="28221">
            <a:normAutofit fontScale="85000" lnSpcReduction="20000"/>
          </a:bodyPr>
          <a:lstStyle/>
          <a:p>
            <a:pPr marL="302383" indent="-30238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endParaRPr lang="ru-RU" sz="3200" dirty="0" smtClean="0"/>
          </a:p>
          <a:p>
            <a:pPr marL="302383" indent="-30238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endParaRPr lang="ru-RU" sz="32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02383" indent="-30238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endParaRPr lang="ru-RU" sz="32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02383" indent="-30238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endParaRPr lang="ru-RU" sz="32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02383" indent="-30238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endParaRPr lang="ru-RU" sz="32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302383" indent="-30238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r>
              <a:rPr lang="ru-RU" sz="3200" dirty="0" smtClean="0">
                <a:solidFill>
                  <a:schemeClr val="bg1">
                    <a:lumMod val="95000"/>
                  </a:schemeClr>
                </a:solidFill>
              </a:rPr>
              <a:t>Прописной </a:t>
            </a:r>
            <a:r>
              <a:rPr lang="ru-RU" sz="3200" dirty="0">
                <a:solidFill>
                  <a:schemeClr val="bg1">
                    <a:lumMod val="95000"/>
                  </a:schemeClr>
                </a:solidFill>
              </a:rPr>
              <a:t>буквой обозначается </a:t>
            </a:r>
            <a:r>
              <a:rPr lang="ru-RU" sz="3200" b="1" dirty="0">
                <a:solidFill>
                  <a:schemeClr val="bg1">
                    <a:lumMod val="95000"/>
                  </a:schemeClr>
                </a:solidFill>
              </a:rPr>
              <a:t>начало предложения</a:t>
            </a:r>
            <a:r>
              <a:rPr lang="ru-RU" sz="3200" dirty="0">
                <a:solidFill>
                  <a:schemeClr val="bg1">
                    <a:lumMod val="95000"/>
                  </a:schemeClr>
                </a:solidFill>
              </a:rPr>
              <a:t> и </a:t>
            </a:r>
            <a:r>
              <a:rPr lang="ru-RU" sz="3200" b="1" dirty="0">
                <a:solidFill>
                  <a:schemeClr val="bg1">
                    <a:lumMod val="95000"/>
                  </a:schemeClr>
                </a:solidFill>
              </a:rPr>
              <a:t>заголовок текста</a:t>
            </a:r>
            <a:r>
              <a:rPr lang="ru-RU" sz="3200" dirty="0">
                <a:solidFill>
                  <a:schemeClr val="bg1">
                    <a:lumMod val="95000"/>
                  </a:schemeClr>
                </a:solidFill>
              </a:rPr>
              <a:t>: </a:t>
            </a:r>
          </a:p>
          <a:p>
            <a:pPr marL="302383" indent="-302383" eaLnBrk="1" fontAlgn="auto" hangingPunct="1">
              <a:lnSpc>
                <a:spcPct val="118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endParaRPr lang="ru-RU" sz="3200" i="1" dirty="0" smtClean="0">
              <a:solidFill>
                <a:schemeClr val="bg1">
                  <a:lumMod val="95000"/>
                </a:schemeClr>
              </a:solidFill>
              <a:latin typeface="Arial Black" pitchFamily="32" charset="0"/>
            </a:endParaRPr>
          </a:p>
          <a:p>
            <a:pPr marL="302383" indent="-302383" eaLnBrk="1" fontAlgn="auto" hangingPunct="1">
              <a:lnSpc>
                <a:spcPct val="118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endParaRPr lang="ru-RU" sz="3200" i="1" dirty="0" smtClean="0">
              <a:solidFill>
                <a:schemeClr val="bg1">
                  <a:lumMod val="95000"/>
                </a:schemeClr>
              </a:solidFill>
              <a:latin typeface="Arial Black" pitchFamily="32" charset="0"/>
            </a:endParaRPr>
          </a:p>
          <a:p>
            <a:pPr marL="302383" indent="-30238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r>
              <a:rPr lang="ru-RU" sz="28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6" charset="0"/>
              </a:rPr>
              <a:t>    Заря</a:t>
            </a:r>
            <a:r>
              <a:rPr lang="ru-RU" sz="2800" i="1" dirty="0">
                <a:solidFill>
                  <a:schemeClr val="bg1">
                    <a:lumMod val="95000"/>
                  </a:schemeClr>
                </a:solidFill>
                <a:latin typeface="Times New Roman" pitchFamily="16" charset="0"/>
              </a:rPr>
              <a:t>. Заря скалистые края омыла, а потом долину …</a:t>
            </a:r>
            <a:r>
              <a:rPr lang="ru-RU" sz="2800" dirty="0">
                <a:solidFill>
                  <a:schemeClr val="bg1">
                    <a:lumMod val="95000"/>
                  </a:schemeClr>
                </a:solidFill>
                <a:latin typeface="Times New Roman" pitchFamily="16" charset="0"/>
              </a:rPr>
              <a:t> 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latin typeface="Times New Roman" pitchFamily="16" charset="0"/>
              </a:rPr>
              <a:t>										(</a:t>
            </a:r>
            <a:r>
              <a:rPr lang="ru-RU" sz="2800" dirty="0">
                <a:solidFill>
                  <a:schemeClr val="bg1">
                    <a:lumMod val="95000"/>
                  </a:schemeClr>
                </a:solidFill>
                <a:latin typeface="Times New Roman" pitchFamily="16" charset="0"/>
              </a:rPr>
              <a:t>Р.Гинзбург)</a:t>
            </a:r>
          </a:p>
          <a:p>
            <a:pPr marL="302383" indent="-302383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endParaRPr lang="ru-RU" sz="2800" dirty="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23850"/>
            <a:ext cx="9070975" cy="1584325"/>
          </a:xfrm>
        </p:spPr>
        <p:txBody>
          <a:bodyPr tIns="38804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6" charset="0"/>
              </a:rPr>
              <a:t/>
            </a:r>
            <a:b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6" charset="0"/>
              </a:rPr>
            </a:b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6" charset="0"/>
              </a:rPr>
              <a:t/>
            </a:r>
            <a:b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6" charset="0"/>
              </a:rPr>
            </a:b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6" charset="0"/>
              </a:rPr>
              <a:t/>
            </a:r>
            <a:br>
              <a:rPr lang="ru-RU" b="1" dirty="0" smtClean="0">
                <a:solidFill>
                  <a:schemeClr val="accent6">
                    <a:lumMod val="25000"/>
                  </a:schemeClr>
                </a:solidFill>
                <a:latin typeface="Times New Roman" pitchFamily="16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itchFamily="16" charset="0"/>
              </a:rPr>
              <a:t>Правила </a:t>
            </a:r>
            <a:r>
              <a:rPr lang="en-US" b="1" dirty="0">
                <a:solidFill>
                  <a:schemeClr val="bg1"/>
                </a:solidFill>
                <a:latin typeface="Times New Roman" pitchFamily="16" charset="0"/>
              </a:rPr>
              <a:t>употребления прописных букв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814513"/>
            <a:ext cx="9070975" cy="4899025"/>
          </a:xfrm>
          <a:noFill/>
        </p:spPr>
        <p:txBody>
          <a:bodyPr lIns="0" tIns="28221" rIns="0" bIns="0" anchor="ctr"/>
          <a:lstStyle/>
          <a:p>
            <a:pPr marL="0" indent="0" algn="ctr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r>
              <a:rPr lang="ru-RU" smtClean="0">
                <a:solidFill>
                  <a:schemeClr val="bg1"/>
                </a:solidFill>
              </a:rPr>
              <a:t>Прописная буква употребляется при обозначении </a:t>
            </a:r>
            <a:r>
              <a:rPr lang="ru-RU" b="1" smtClean="0">
                <a:solidFill>
                  <a:schemeClr val="bg1"/>
                </a:solidFill>
                <a:latin typeface="Times New Roman" pitchFamily="16" charset="0"/>
              </a:rPr>
              <a:t>имен собственных:</a:t>
            </a:r>
          </a:p>
          <a:p>
            <a:pPr marL="0" indent="0" algn="ctr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endParaRPr lang="ru-RU" smtClean="0">
              <a:solidFill>
                <a:schemeClr val="bg1"/>
              </a:solidFill>
            </a:endParaRPr>
          </a:p>
          <a:p>
            <a:pPr marL="0" indent="0" algn="ctr" eaLnBrk="1" hangingPunct="1">
              <a:buFont typeface="Wingdings 2" pitchFamily="18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r>
              <a:rPr lang="ru-RU" smtClean="0">
                <a:solidFill>
                  <a:schemeClr val="bg1"/>
                </a:solidFill>
              </a:rPr>
              <a:t>  названий рек, гор, морей, континентов, других географических, а также астрономических наименований; государств, населенных пунктов, улиц: </a:t>
            </a:r>
            <a:r>
              <a:rPr lang="ru-RU" i="1" smtClean="0">
                <a:solidFill>
                  <a:schemeClr val="bg1"/>
                </a:solidFill>
              </a:rPr>
              <a:t>река Лена, </a:t>
            </a:r>
            <a:r>
              <a:rPr lang="ru-RU" i="1" smtClean="0">
                <a:solidFill>
                  <a:schemeClr val="bg1"/>
                </a:solidFill>
                <a:latin typeface="Times New Roman" pitchFamily="16" charset="0"/>
              </a:rPr>
              <a:t>остров Мадагаскар, песнь Эллады, улица Потешная, созвездие Большого Пса.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12738"/>
            <a:ext cx="9070975" cy="1595437"/>
          </a:xfrm>
        </p:spPr>
        <p:txBody>
          <a:bodyPr tIns="38804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r>
              <a:rPr lang="ru-RU" b="1" dirty="0" smtClean="0">
                <a:latin typeface="Times New Roman" pitchFamily="16" charset="0"/>
              </a:rPr>
              <a:t/>
            </a:r>
            <a:br>
              <a:rPr lang="ru-RU" b="1" dirty="0" smtClean="0">
                <a:latin typeface="Times New Roman" pitchFamily="16" charset="0"/>
              </a:rPr>
            </a:br>
            <a:r>
              <a:rPr lang="en-US" b="1" dirty="0" smtClean="0">
                <a:latin typeface="Times New Roman" pitchFamily="16" charset="0"/>
              </a:rPr>
              <a:t>Правила </a:t>
            </a:r>
            <a:r>
              <a:rPr lang="en-US" b="1" dirty="0">
                <a:latin typeface="Times New Roman" pitchFamily="16" charset="0"/>
              </a:rPr>
              <a:t>употребления прописных букв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814513"/>
            <a:ext cx="9070975" cy="4899025"/>
          </a:xfrm>
          <a:noFill/>
        </p:spPr>
        <p:txBody>
          <a:bodyPr lIns="0" tIns="28221" rIns="0" bIns="0" anchor="ctr"/>
          <a:lstStyle/>
          <a:p>
            <a:pPr marL="0" indent="0" algn="ctr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r>
              <a:rPr lang="ru-RU" smtClean="0"/>
              <a:t>Прописная буква употребляется при обозначении </a:t>
            </a:r>
            <a:r>
              <a:rPr lang="ru-RU" b="1" smtClean="0">
                <a:latin typeface="Times New Roman" pitchFamily="16" charset="0"/>
              </a:rPr>
              <a:t>имен собственных: </a:t>
            </a:r>
          </a:p>
          <a:p>
            <a:pPr marL="0" indent="0" algn="ctr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endParaRPr lang="ru-RU" smtClean="0"/>
          </a:p>
          <a:p>
            <a:pPr marL="0" indent="0" algn="ctr" eaLnBrk="1" hangingPunct="1">
              <a:buFont typeface="Wingdings 2" pitchFamily="18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r>
              <a:rPr lang="ru-RU" smtClean="0"/>
              <a:t>имен, отчеств, фамилий, прозвищ людей, литературных героев (в том числе басенных): </a:t>
            </a:r>
            <a:r>
              <a:rPr lang="ru-RU" i="1" smtClean="0">
                <a:latin typeface="Times New Roman" pitchFamily="16" charset="0"/>
              </a:rPr>
              <a:t>Николай Васильевич Гоголь, Гай Юлий Цезарь, Лебедь, Змей Горыныч;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 tIns="38804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</a:tabLst>
              <a:defRPr/>
            </a:pPr>
            <a:r>
              <a:rPr lang="en-US" b="1" dirty="0">
                <a:latin typeface="Times New Roman" pitchFamily="16" charset="0"/>
              </a:rPr>
              <a:t>Правила употребления прописных букв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/>
        <p:txBody>
          <a:bodyPr lIns="0" tIns="28221" rIns="0" bIns="0" anchor="ctr"/>
          <a:lstStyle/>
          <a:p>
            <a:pPr marL="0" indent="0" algn="ctr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r>
              <a:rPr lang="ru-RU" smtClean="0"/>
              <a:t>Прописная буква употребляется при обозначении </a:t>
            </a:r>
            <a:r>
              <a:rPr lang="ru-RU" b="1" smtClean="0">
                <a:latin typeface="Times New Roman" pitchFamily="16" charset="0"/>
              </a:rPr>
              <a:t>имен собственных:</a:t>
            </a:r>
          </a:p>
          <a:p>
            <a:pPr marL="0" indent="0" algn="ctr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endParaRPr lang="ru-RU" smtClean="0"/>
          </a:p>
          <a:p>
            <a:pPr marL="0" indent="0" algn="ctr" eaLnBrk="1" hangingPunct="1">
              <a:buFont typeface="Wingdings 2" pitchFamily="18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r>
              <a:rPr lang="ru-RU" smtClean="0"/>
              <a:t>кличек (но не пород или видов) животных: </a:t>
            </a:r>
            <a:r>
              <a:rPr lang="ru-RU" i="1" smtClean="0">
                <a:latin typeface="Times New Roman" pitchFamily="16" charset="0"/>
              </a:rPr>
              <a:t>кот   Пушок, но собака фокстерьер;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12738"/>
            <a:ext cx="9070975" cy="1666875"/>
          </a:xfrm>
        </p:spPr>
        <p:txBody>
          <a:bodyPr tIns="38804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r>
              <a:rPr lang="en-US" b="1" dirty="0">
                <a:latin typeface="Times New Roman" pitchFamily="16" charset="0"/>
              </a:rPr>
              <a:t>Правила употребления прописных букв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87338" y="2266950"/>
            <a:ext cx="9290050" cy="4446588"/>
          </a:xfrm>
          <a:noFill/>
        </p:spPr>
        <p:txBody>
          <a:bodyPr lIns="0" tIns="28221" rIns="0" bIns="0" anchor="ctr"/>
          <a:lstStyle/>
          <a:p>
            <a:pPr marL="0" indent="0" algn="ctr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r>
              <a:rPr lang="ru-RU" smtClean="0"/>
              <a:t>Прописная буква употребляется при обозначении </a:t>
            </a:r>
            <a:r>
              <a:rPr lang="ru-RU" b="1" smtClean="0">
                <a:latin typeface="Times New Roman" pitchFamily="16" charset="0"/>
              </a:rPr>
              <a:t>имен собственных:</a:t>
            </a:r>
          </a:p>
          <a:p>
            <a:pPr marL="0" indent="0" algn="ctr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endParaRPr lang="ru-RU" smtClean="0"/>
          </a:p>
          <a:p>
            <a:pPr marL="0" indent="0" algn="ctr" eaLnBrk="1" hangingPunct="1">
              <a:buFont typeface="Wingdings 2" pitchFamily="18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r>
              <a:rPr lang="ru-RU" smtClean="0"/>
              <a:t>названий исторических эпох, событий: </a:t>
            </a:r>
            <a:r>
              <a:rPr lang="ru-RU" i="1" smtClean="0">
                <a:latin typeface="Times New Roman" pitchFamily="16" charset="0"/>
              </a:rPr>
              <a:t>движение Сопротивления, Смутное время, эпоха Возрождения;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12738"/>
            <a:ext cx="9070975" cy="1738312"/>
          </a:xfrm>
        </p:spPr>
        <p:txBody>
          <a:bodyPr tIns="38804"/>
          <a:lstStyle/>
          <a:p>
            <a:pPr algn="ctr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r>
              <a:rPr lang="en-US" b="1" smtClean="0">
                <a:latin typeface="Times New Roman" pitchFamily="16" charset="0"/>
              </a:rPr>
              <a:t>Правила употребления прописных букв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360363" y="2339975"/>
            <a:ext cx="9001125" cy="4373563"/>
          </a:xfrm>
          <a:noFill/>
        </p:spPr>
        <p:txBody>
          <a:bodyPr lIns="0" tIns="28221" rIns="0" bIns="0" anchor="ctr"/>
          <a:lstStyle/>
          <a:p>
            <a:pPr marL="0" indent="0" algn="ctr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r>
              <a:rPr lang="ru-RU" smtClean="0"/>
              <a:t>Прописная буква употребляется при обозначении </a:t>
            </a:r>
            <a:r>
              <a:rPr lang="ru-RU" b="1" smtClean="0">
                <a:latin typeface="Times New Roman" pitchFamily="16" charset="0"/>
              </a:rPr>
              <a:t>имен собственных: </a:t>
            </a:r>
          </a:p>
          <a:p>
            <a:pPr marL="0" indent="0" algn="ctr" eaLnBrk="1" hangingPunct="1">
              <a:buFont typeface="Wingdings 2" pitchFamily="18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endParaRPr lang="ru-RU" b="1" smtClean="0">
              <a:latin typeface="Times New Roman" pitchFamily="16" charset="0"/>
            </a:endParaRPr>
          </a:p>
          <a:p>
            <a:pPr marL="0" indent="0" algn="ctr" eaLnBrk="1" hangingPunct="1">
              <a:buFont typeface="Wingdings 2" pitchFamily="18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r>
              <a:rPr lang="ru-RU" smtClean="0"/>
              <a:t>при обозначении возвышенно-риторических, поэтических, духовных или мистических символов: </a:t>
            </a:r>
            <a:r>
              <a:rPr lang="ru-RU" i="1" smtClean="0">
                <a:latin typeface="Times New Roman" pitchFamily="16" charset="0"/>
              </a:rPr>
              <a:t>Муза Пушкина </a:t>
            </a:r>
            <a:r>
              <a:rPr lang="ru-RU" smtClean="0"/>
              <a:t>(ср.: муза, сирена, армида).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466725"/>
            <a:ext cx="9070975" cy="1584325"/>
          </a:xfrm>
        </p:spPr>
        <p:txBody>
          <a:bodyPr tIns="38804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6775" algn="l"/>
                <a:tab pos="5790600" algn="l"/>
                <a:tab pos="6514424" algn="l"/>
                <a:tab pos="7238250" algn="l"/>
                <a:tab pos="7962075" algn="l"/>
                <a:tab pos="8685899" algn="l"/>
              </a:tabLst>
              <a:defRPr/>
            </a:pPr>
            <a:r>
              <a:rPr lang="en-US" b="1" dirty="0">
                <a:latin typeface="Times New Roman" pitchFamily="16" charset="0"/>
              </a:rPr>
              <a:t>Правила употребления прописных букв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87338" y="2266950"/>
            <a:ext cx="9074150" cy="4446588"/>
          </a:xfrm>
          <a:noFill/>
        </p:spPr>
        <p:txBody>
          <a:bodyPr lIns="0" tIns="28221" rIns="0" bIns="0" anchor="ctr"/>
          <a:lstStyle/>
          <a:p>
            <a:pPr marL="0" indent="0" algn="ctr" eaLnBrk="1" hangingPunct="1">
              <a:lnSpc>
                <a:spcPct val="15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r>
              <a:rPr lang="ru-RU" b="1" smtClean="0">
                <a:latin typeface="Times New Roman" pitchFamily="16" charset="0"/>
              </a:rPr>
              <a:t>Наименования </a:t>
            </a:r>
            <a:r>
              <a:rPr lang="ru-RU" smtClean="0">
                <a:latin typeface="Times New Roman" pitchFamily="16" charset="0"/>
              </a:rPr>
              <a:t>книг, журналов, музыкальных и других произведений, кинофильмов, а также  фабрик, заводов, пишутся с прописной буквы </a:t>
            </a:r>
            <a:r>
              <a:rPr lang="ru-RU" smtClean="0">
                <a:solidFill>
                  <a:srgbClr val="FF0000"/>
                </a:solidFill>
                <a:latin typeface="Times New Roman" pitchFamily="16" charset="0"/>
              </a:rPr>
              <a:t>(если название многословное ― то только первое слово: </a:t>
            </a:r>
          </a:p>
          <a:p>
            <a:pPr marL="0" indent="0" algn="ctr" eaLnBrk="1" hangingPunct="1">
              <a:buFont typeface="Wingdings 2" pitchFamily="18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r>
              <a:rPr lang="ru-RU" i="1" smtClean="0">
                <a:latin typeface="Times New Roman" pitchFamily="16" charset="0"/>
              </a:rPr>
              <a:t>Политехнический музей, Первый московский часовой завод).</a:t>
            </a:r>
          </a:p>
          <a:p>
            <a:pPr marL="0" indent="0" algn="ctr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685213" algn="l"/>
              </a:tabLst>
            </a:pPr>
            <a:endParaRPr lang="ru-RU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462</Words>
  <Application>Microsoft Office PowerPoint</Application>
  <PresentationFormat>Произвольный</PresentationFormat>
  <Paragraphs>77</Paragraphs>
  <Slides>15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Arial Unicode MS</vt:lpstr>
      <vt:lpstr>Times New Roman</vt:lpstr>
      <vt:lpstr>Calibri</vt:lpstr>
      <vt:lpstr>Constantia</vt:lpstr>
      <vt:lpstr>Wingdings 2</vt:lpstr>
      <vt:lpstr>Arial Black</vt:lpstr>
      <vt:lpstr>Поток</vt:lpstr>
      <vt:lpstr>            Правила употребления прописных букв. </vt:lpstr>
      <vt:lpstr>Правила употребления прописных букв</vt:lpstr>
      <vt:lpstr>Правила употребления прописных букв</vt:lpstr>
      <vt:lpstr>   Правила употребления прописных букв</vt:lpstr>
      <vt:lpstr> Правила употребления прописных букв</vt:lpstr>
      <vt:lpstr>Правила употребления прописных букв</vt:lpstr>
      <vt:lpstr>Правила употребления прописных букв</vt:lpstr>
      <vt:lpstr>Правила употребления прописных букв</vt:lpstr>
      <vt:lpstr>Правила употребления прописных букв</vt:lpstr>
      <vt:lpstr>Правила употребления прописных букв</vt:lpstr>
      <vt:lpstr>Правила употребления прописных букв</vt:lpstr>
      <vt:lpstr>Правила употребления прописных букв</vt:lpstr>
      <vt:lpstr>Правила употребления прописных букв</vt:lpstr>
      <vt:lpstr>Спасибо за внимание!</vt:lpstr>
      <vt:lpstr>Использованные материалы: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употребления прописных букв</dc:title>
  <dc:creator>111-3</dc:creator>
  <cp:lastModifiedBy>111-3</cp:lastModifiedBy>
  <cp:revision>52</cp:revision>
  <cp:lastPrinted>1601-01-01T00:00:00Z</cp:lastPrinted>
  <dcterms:created xsi:type="dcterms:W3CDTF">2014-02-08T08:06:59Z</dcterms:created>
  <dcterms:modified xsi:type="dcterms:W3CDTF">2014-02-23T03:35:44Z</dcterms:modified>
</cp:coreProperties>
</file>