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113932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2362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2875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8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8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555625"/>
            <a:ext cx="2151063" cy="6303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0787" cy="6303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6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8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4441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5925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3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3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4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8430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174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42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425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pt4web.ru/" TargetMode="External"/><Relationship Id="rId7" Type="http://schemas.openxmlformats.org/officeDocument/2006/relationships/hyperlink" Target="http://www.stihi.ru/2012/11/29/716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rtvek.ru/levitan13.html" TargetMode="External"/><Relationship Id="rId5" Type="http://schemas.openxmlformats.org/officeDocument/2006/relationships/hyperlink" Target="http://www.stihi.ru/2011/07/08/2382" TargetMode="External"/><Relationship Id="rId4" Type="http://schemas.openxmlformats.org/officeDocument/2006/relationships/hyperlink" Target="http://www.artcyclopedia.ru/lesnoe_ozero_1890-e-levitan_isaak_ilich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3240088" y="1979613"/>
            <a:ext cx="6300787" cy="2447925"/>
          </a:xfrm>
        </p:spPr>
        <p:txBody>
          <a:bodyPr/>
          <a:lstStyle/>
          <a:p>
            <a:pPr algn="r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200" smtClean="0">
                <a:latin typeface="Times New Roman" pitchFamily="16" charset="0"/>
                <a:cs typeface="Times New Roman" pitchFamily="16" charset="0"/>
              </a:rPr>
              <a:t>Урок развития речи.</a:t>
            </a:r>
            <a:r>
              <a:rPr lang="ru-RU" sz="4000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z="4000" smtClean="0">
                <a:latin typeface="Times New Roman" pitchFamily="16" charset="0"/>
                <a:cs typeface="Times New Roman" pitchFamily="16" charset="0"/>
              </a:rPr>
            </a:br>
            <a:r>
              <a:rPr lang="ru-RU" sz="4000" smtClean="0">
                <a:latin typeface="Times New Roman" pitchFamily="16" charset="0"/>
                <a:cs typeface="Times New Roman" pitchFamily="16" charset="0"/>
              </a:rPr>
              <a:t>7 класс.</a:t>
            </a:r>
            <a:br>
              <a:rPr lang="ru-RU" sz="4000" smtClean="0">
                <a:latin typeface="Times New Roman" pitchFamily="16" charset="0"/>
                <a:cs typeface="Times New Roman" pitchFamily="16" charset="0"/>
              </a:rPr>
            </a:br>
            <a:r>
              <a:rPr lang="ru-RU" sz="4000" smtClean="0">
                <a:latin typeface="Times New Roman" pitchFamily="16" charset="0"/>
                <a:cs typeface="Times New Roman" pitchFamily="16" charset="0"/>
              </a:rPr>
              <a:t>И.И. Левитан </a:t>
            </a:r>
            <a:r>
              <a:rPr lang="en-US" sz="4000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en-US" sz="4000" smtClean="0">
                <a:latin typeface="Times New Roman" pitchFamily="16" charset="0"/>
                <a:cs typeface="Times New Roman" pitchFamily="16" charset="0"/>
              </a:rPr>
            </a:br>
            <a:r>
              <a:rPr lang="ru-RU" sz="4000" smtClean="0">
                <a:latin typeface="Times New Roman" pitchFamily="16" charset="0"/>
                <a:cs typeface="Times New Roman" pitchFamily="16" charset="0"/>
              </a:rPr>
              <a:t>«Золотая осень»</a:t>
            </a:r>
            <a:br>
              <a:rPr lang="ru-RU" sz="4000" smtClean="0">
                <a:latin typeface="Times New Roman" pitchFamily="16" charset="0"/>
                <a:cs typeface="Times New Roman" pitchFamily="16" charset="0"/>
              </a:rPr>
            </a:br>
            <a:r>
              <a:rPr lang="ru-RU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mtClean="0">
                <a:latin typeface="Times New Roman" pitchFamily="16" charset="0"/>
                <a:cs typeface="Times New Roman" pitchFamily="16" charset="0"/>
              </a:rPr>
            </a:br>
            <a:endParaRPr lang="ru-RU" smtClean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679950" y="4356100"/>
            <a:ext cx="4665663" cy="2503488"/>
          </a:xfrm>
        </p:spPr>
        <p:txBody>
          <a:bodyPr/>
          <a:lstStyle/>
          <a:p>
            <a:pPr algn="r"/>
            <a:endParaRPr lang="en-US" sz="2400" smtClean="0">
              <a:latin typeface="Times New Roman" pitchFamily="16" charset="0"/>
              <a:cs typeface="Times New Roman" pitchFamily="16" charset="0"/>
            </a:endParaRPr>
          </a:p>
          <a:p>
            <a:pPr algn="r"/>
            <a:endParaRPr lang="en-US" sz="2400" smtClean="0">
              <a:latin typeface="Times New Roman" pitchFamily="16" charset="0"/>
              <a:cs typeface="Times New Roman" pitchFamily="16" charset="0"/>
            </a:endParaRPr>
          </a:p>
          <a:p>
            <a:pPr algn="r"/>
            <a:r>
              <a:rPr lang="ru-RU" sz="2200" smtClean="0">
                <a:latin typeface="Times New Roman" pitchFamily="16" charset="0"/>
                <a:cs typeface="Times New Roman" pitchFamily="16" charset="0"/>
              </a:rPr>
              <a:t>Подготовила учитель </a:t>
            </a:r>
          </a:p>
          <a:p>
            <a:pPr algn="r"/>
            <a:r>
              <a:rPr lang="ru-RU" sz="2200" smtClean="0">
                <a:latin typeface="Times New Roman" pitchFamily="16" charset="0"/>
                <a:cs typeface="Times New Roman" pitchFamily="16" charset="0"/>
              </a:rPr>
              <a:t>русского языка и литературы </a:t>
            </a:r>
          </a:p>
          <a:p>
            <a:pPr algn="r"/>
            <a:r>
              <a:rPr lang="ru-RU" sz="2200" smtClean="0">
                <a:latin typeface="Times New Roman" pitchFamily="16" charset="0"/>
                <a:cs typeface="Times New Roman" pitchFamily="16" charset="0"/>
              </a:rPr>
              <a:t>ГКС(К)ОУ «Школа-интернат </a:t>
            </a:r>
          </a:p>
          <a:p>
            <a:pPr algn="r"/>
            <a:r>
              <a:rPr lang="ru-RU" sz="2200" smtClean="0">
                <a:latin typeface="Times New Roman" pitchFamily="16" charset="0"/>
                <a:cs typeface="Times New Roman" pitchFamily="16" charset="0"/>
              </a:rPr>
              <a:t>для глухих детей» г.Владикавказа </a:t>
            </a:r>
          </a:p>
          <a:p>
            <a:pPr algn="r"/>
            <a:r>
              <a:rPr lang="ru-RU" sz="2200" smtClean="0">
                <a:latin typeface="Times New Roman" pitchFamily="16" charset="0"/>
                <a:cs typeface="Times New Roman" pitchFamily="16" charset="0"/>
              </a:rPr>
              <a:t>Макоева И.Т.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00113" y="900113"/>
            <a:ext cx="864076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98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Подберите синонимы   :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sz="2800">
              <a:solidFill>
                <a:srgbClr val="000000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художник – живописец, пейзажист, мастер кисти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создает — пишет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картина - полотно, репродукция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увядание - вялость, несвежесть.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30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600" b="1">
                <a:solidFill>
                  <a:srgbClr val="333333"/>
                </a:solidFill>
                <a:latin typeface="Times New Roman" pitchFamily="16" charset="0"/>
              </a:rPr>
              <a:t>Как правильней, как в скобках или ...?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08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</a:rPr>
              <a:t>Солнечные лучи ярко </a:t>
            </a:r>
            <a:r>
              <a:rPr lang="ru-RU" sz="3200" i="1">
                <a:solidFill>
                  <a:srgbClr val="000000"/>
                </a:solidFill>
                <a:latin typeface="Times New Roman" pitchFamily="16" charset="0"/>
              </a:rPr>
              <a:t>греют</a:t>
            </a:r>
            <a:r>
              <a:rPr lang="ru-RU" sz="3200">
                <a:solidFill>
                  <a:srgbClr val="000000"/>
                </a:solidFill>
              </a:rPr>
              <a:t> ( </a:t>
            </a:r>
            <a:r>
              <a:rPr lang="ru-RU" sz="3200" i="1">
                <a:solidFill>
                  <a:srgbClr val="000000"/>
                </a:solidFill>
                <a:latin typeface="Times New Roman" pitchFamily="16" charset="0"/>
              </a:rPr>
              <a:t>освещают</a:t>
            </a:r>
            <a:r>
              <a:rPr lang="ru-RU" sz="3200">
                <a:solidFill>
                  <a:srgbClr val="000000"/>
                </a:solidFill>
              </a:rPr>
              <a:t> ) природу. </a:t>
            </a:r>
          </a:p>
          <a:p>
            <a:pPr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</a:rPr>
              <a:t>Молодые березы </a:t>
            </a:r>
            <a:r>
              <a:rPr lang="ru-RU" sz="3200" i="1">
                <a:solidFill>
                  <a:srgbClr val="000000"/>
                </a:solidFill>
                <a:latin typeface="Times New Roman" pitchFamily="16" charset="0"/>
              </a:rPr>
              <a:t>накрыты (покрыты</a:t>
            </a:r>
            <a:r>
              <a:rPr lang="ru-RU" sz="3200">
                <a:solidFill>
                  <a:srgbClr val="000000"/>
                </a:solidFill>
              </a:rPr>
              <a:t> ) золотистой листвой.</a:t>
            </a:r>
          </a:p>
          <a:p>
            <a:pPr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</a:rPr>
              <a:t>Розовые легкие облака </a:t>
            </a:r>
            <a:r>
              <a:rPr lang="ru-RU" sz="3200" i="1">
                <a:solidFill>
                  <a:srgbClr val="000000"/>
                </a:solidFill>
                <a:latin typeface="Times New Roman" pitchFamily="16" charset="0"/>
              </a:rPr>
              <a:t>плавают (плывут )</a:t>
            </a:r>
            <a:r>
              <a:rPr lang="ru-RU" sz="3200">
                <a:solidFill>
                  <a:srgbClr val="000000"/>
                </a:solidFill>
              </a:rPr>
              <a:t>по голубому небу. </a:t>
            </a:r>
          </a:p>
          <a:p>
            <a:pPr eaLnBrk="1"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50888" y="360363"/>
            <a:ext cx="86090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Составление и запись плана.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1979613"/>
            <a:ext cx="8629650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94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Сколько будет частей в сочинении?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Как называются части?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О чём будем рассказывать в первой части?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Какими словами можно начать?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Что будем описывать во второй части?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Что именно будем описывать?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Как начнём описание? 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О чём будем писать в третьей части?</a:t>
            </a:r>
          </a:p>
          <a:p>
            <a:pPr algn="just"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 Как можно начать заключительную часть? </a:t>
            </a: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20725" y="539750"/>
            <a:ext cx="8609013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buClrTx/>
              <a:buFontTx/>
              <a:buNone/>
            </a:pPr>
            <a:r>
              <a:rPr lang="en-US" sz="2800" b="1" i="1">
                <a:solidFill>
                  <a:srgbClr val="333333"/>
                </a:solidFill>
                <a:latin typeface="Times New Roman" pitchFamily="16" charset="0"/>
              </a:rPr>
              <a:t>Примерный план.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11250" y="2519363"/>
            <a:ext cx="8609013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30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1. «Золотая осень» – картина известного художника И.И.Левитана.</a:t>
            </a:r>
          </a:p>
          <a:p>
            <a:pPr algn="just" eaLnBrk="1">
              <a:buClrTx/>
              <a:buFontTx/>
              <a:buNone/>
            </a:pPr>
            <a:endParaRPr lang="ru-RU" sz="2600">
              <a:solidFill>
                <a:srgbClr val="000000"/>
              </a:solidFill>
              <a:latin typeface="Times New Roman" pitchFamily="16" charset="0"/>
            </a:endParaRPr>
          </a:p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2.а) Какое время года изображено на картине?</a:t>
            </a:r>
          </a:p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   б) Какое впечатление производит она на вас?</a:t>
            </a:r>
          </a:p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   в) Что вы видите на переднем плане? Вдали? </a:t>
            </a:r>
          </a:p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   г)Какие цвета преобладают в пейзаже? </a:t>
            </a:r>
          </a:p>
          <a:p>
            <a:pPr algn="just" eaLnBrk="1">
              <a:buClrTx/>
              <a:buFontTx/>
              <a:buNone/>
            </a:pPr>
            <a:endParaRPr lang="ru-RU" sz="2600">
              <a:solidFill>
                <a:srgbClr val="000000"/>
              </a:solidFill>
              <a:latin typeface="Times New Roman" pitchFamily="16" charset="0"/>
            </a:endParaRPr>
          </a:p>
          <a:p>
            <a:pPr algn="just"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3. Моё отношение к картине.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11250" y="179388"/>
            <a:ext cx="8609013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ПРИМЕРНЫЙ ВАРИАНТ СОЧИНЕНИЯ.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39750" y="1979613"/>
            <a:ext cx="9359900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30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Перед нами репродукция картины И.И. Левитана «Золотая осень». Это пейзаж ясного осеннего дня. Солнечные лучи ярко освещают лес, молодые березки покрыты золотистой листвой. Легкие облака плывут по нежно-голубому небу.</a:t>
            </a: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Слева, на высоком берегу реки, небольшая березовая роща.</a:t>
            </a: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Справа речка, убегающая в даль. На переднем плане река темно-синяя, а вдали-голубая. Где-то стоит одинокая березка.</a:t>
            </a: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Вдали крестьянские дома, перед нами зеленеют поля.</a:t>
            </a: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Вся картина светлая, нет темных мрачных цветов. Пейзаж не вызывает грусти. Вместе с хужожником мы любуемся, восхищаемся красотой родного края.</a:t>
            </a:r>
          </a:p>
          <a:p>
            <a:pPr eaLnBrk="1"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УРОК ОКОНЧЕН!</a:t>
            </a:r>
          </a:p>
          <a:p>
            <a:pPr algn="ctr"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МОЛОДЦЫ!</a:t>
            </a:r>
          </a:p>
          <a:p>
            <a:pPr algn="ctr"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СПАСИБО ВСЕМ ЗА РАБОТУ!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60363" y="1979613"/>
            <a:ext cx="9720262" cy="4500562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outerShdw algn="ctr" rotWithShape="0">
              <a:srgbClr val="000000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339725" indent="-339725">
              <a:buFont typeface="Times New Roman" pitchFamily="16" charset="0"/>
              <a:buAutoNum type="arabicParenR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r>
              <a:rPr lang="ru-RU">
                <a:solidFill>
                  <a:srgbClr val="CCCCFF"/>
                </a:solidFill>
              </a:rPr>
              <a:t>http</a:t>
            </a:r>
            <a:r>
              <a:rPr lang="ru-RU">
                <a:solidFill>
                  <a:srgbClr val="CCCCFF"/>
                </a:solidFill>
                <a:hlinkClick r:id="rId3"/>
              </a:rPr>
              <a:t>://</a:t>
            </a:r>
            <a:r>
              <a:rPr lang="en-US">
                <a:solidFill>
                  <a:srgbClr val="CCCCFF"/>
                </a:solidFill>
                <a:hlinkClick r:id="rId3"/>
              </a:rPr>
              <a:t>ppt4web.ru</a:t>
            </a:r>
          </a:p>
          <a:p>
            <a:pPr marL="339725" indent="-339725">
              <a:buFont typeface="Times New Roman" pitchFamily="16" charset="0"/>
              <a:buAutoNum type="arabicParenR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r>
              <a:rPr lang="en-US">
                <a:solidFill>
                  <a:srgbClr val="CCCCFF"/>
                </a:solidFill>
                <a:hlinkClick r:id="rId4"/>
              </a:rPr>
              <a:t>http://www.artcyclopedia.ru/lesnoe_ozero_1890-e-levitan_isaak_ilich.htm</a:t>
            </a:r>
          </a:p>
          <a:p>
            <a:pPr marL="339725" indent="-339725">
              <a:buFont typeface="Times New Roman" pitchFamily="16" charset="0"/>
              <a:buAutoNum type="arabicParenR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r>
              <a:rPr lang="en-US">
                <a:solidFill>
                  <a:srgbClr val="CCCCFF"/>
                </a:solidFill>
                <a:hlinkClick r:id="rId5"/>
              </a:rPr>
              <a:t>http://www.stihi.ru/2011/07/08/2382</a:t>
            </a:r>
          </a:p>
          <a:p>
            <a:pPr marL="339725" indent="-339725">
              <a:buFont typeface="Times New Roman" pitchFamily="16" charset="0"/>
              <a:buAutoNum type="arabicParenR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r>
              <a:rPr lang="en-US">
                <a:solidFill>
                  <a:srgbClr val="CCCCFF"/>
                </a:solidFill>
                <a:hlinkClick r:id="rId6"/>
              </a:rPr>
              <a:t>http://www.artvek.ru/levitan13.html</a:t>
            </a:r>
          </a:p>
          <a:p>
            <a:pPr marL="339725" indent="-339725">
              <a:buFont typeface="Times New Roman" pitchFamily="16" charset="0"/>
              <a:buAutoNum type="arabicParenR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r>
              <a:rPr lang="en-US">
                <a:solidFill>
                  <a:srgbClr val="CCCCFF"/>
                </a:solidFill>
                <a:hlinkClick r:id="rId7"/>
              </a:rPr>
              <a:t>http://www.stihi.ru/2012/11/29/7162</a:t>
            </a:r>
          </a:p>
          <a:p>
            <a:pPr marL="339725" indent="-339725">
              <a:lnSpc>
                <a:spcPct val="100000"/>
              </a:lnSpc>
              <a:buClrTx/>
              <a:buSz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10700" algn="l"/>
              </a:tabLst>
              <a:defRPr/>
            </a:pPr>
            <a:endParaRPr lang="en-US" sz="2400">
              <a:solidFill>
                <a:srgbClr val="CCCCFF"/>
              </a:solidFill>
              <a:latin typeface="Times New Roman" pitchFamily="16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Использованные материалы: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А.А. Федоров-Давыдов об Исааке Левитане:</a:t>
            </a:r>
          </a:p>
          <a:p>
            <a:pPr algn="ctr" eaLnBrk="1">
              <a:buClrTx/>
              <a:buFontTx/>
              <a:buNone/>
            </a:pPr>
            <a:endParaRPr lang="ru-RU" sz="3200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"Исаак Левитан - один из наиболее значительных не только русских, но и европейских пейзажистов XIX столетия. Его искусство впитало горести и радости своего времени, переплавило то, чем жили люди, и воплотило творческие искания художника в лирических образах родной природы, став убедительным и полноценным выражением достижений русской пейзажной живописи..."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720725" y="146050"/>
            <a:ext cx="8609013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Картины Левитана хранятся в Третьяковской галерее в Москве.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54150"/>
            <a:ext cx="4319588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08125"/>
            <a:ext cx="4679950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4589463"/>
            <a:ext cx="4751388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89463"/>
            <a:ext cx="4319588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5800" y="238125"/>
            <a:ext cx="8609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Ребята, рассмотрите внимательно картину,  почувствуйте ее настроение, обратите внимание на все </a:t>
            </a:r>
            <a:r>
              <a:rPr lang="en-US" sz="2800" b="1" i="1" u="sng">
                <a:solidFill>
                  <a:srgbClr val="333333"/>
                </a:solidFill>
                <a:latin typeface="Times New Roman" pitchFamily="16" charset="0"/>
              </a:rPr>
              <a:t>детали</a:t>
            </a: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 .  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60588"/>
            <a:ext cx="5991225" cy="492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659563" y="2160588"/>
            <a:ext cx="2700337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94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На полотнах Левитана каждая деталь важна. Из них складывается поэтический образ осени. Художник восхищает умением  проникать в мир природы и открывать нам красоту, которую  мы  часто не замечаем.</a:t>
            </a: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571500" y="-3600450"/>
            <a:ext cx="8609013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Рассматриваем репродукцию картины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979613"/>
            <a:ext cx="6359525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019925" y="2160588"/>
            <a:ext cx="2700338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94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</a:rPr>
              <a:t>-К</a:t>
            </a:r>
            <a:r>
              <a:rPr lang="ru-RU" sz="2200">
                <a:solidFill>
                  <a:srgbClr val="000000"/>
                </a:solidFill>
                <a:latin typeface="Times New Roman" pitchFamily="16" charset="0"/>
              </a:rPr>
              <a:t>акое общее впечатление от пейзажа ― радостное или грустное? </a:t>
            </a:r>
            <a:r>
              <a:rPr lang="ru-RU" sz="2200" i="1">
                <a:solidFill>
                  <a:srgbClr val="000000"/>
                </a:solidFill>
                <a:latin typeface="Times New Roman" pitchFamily="16" charset="0"/>
              </a:rPr>
              <a:t>(Обратить внимание на краски).</a:t>
            </a: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  <a:latin typeface="Times New Roman" pitchFamily="16" charset="0"/>
              </a:rPr>
              <a:t>–  Почему так кажется?</a:t>
            </a: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buClrTx/>
              <a:buFontTx/>
              <a:buNone/>
            </a:pPr>
            <a:r>
              <a:rPr lang="ru-RU" sz="2200">
                <a:solidFill>
                  <a:srgbClr val="000000"/>
                </a:solidFill>
                <a:latin typeface="Times New Roman" pitchFamily="16" charset="0"/>
              </a:rPr>
              <a:t>– Какие чувства, желания рождает у вас пейзаж? </a:t>
            </a:r>
          </a:p>
          <a:p>
            <a:pPr eaLnBrk="1">
              <a:buClrTx/>
              <a:buFontTx/>
              <a:buNone/>
            </a:pPr>
            <a:endParaRPr lang="ru-RU" sz="22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48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800" b="1">
                <a:solidFill>
                  <a:srgbClr val="333333"/>
                </a:solidFill>
                <a:latin typeface="Times New Roman" pitchFamily="16" charset="0"/>
              </a:rPr>
              <a:t>Какие из  строк можно отнести к данному пейзажу?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916113"/>
            <a:ext cx="5640388" cy="54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300788" y="1979613"/>
            <a:ext cx="3022600" cy="109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76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Ходит осень по дорожке,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Промочили в лужах ножки.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Скучная картина!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Тучи без конца,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Дождик так и льется,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Лужи у крыльца.</a:t>
            </a:r>
          </a:p>
          <a:p>
            <a:pPr eaLnBrk="1"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Люблю я пышное природы увяданье,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В багрец и в золото одетые леса,</a:t>
            </a:r>
          </a:p>
          <a:p>
            <a:pPr eaLnBrk="1"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В их сеньях ветра шум и свежее дыханье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73063" y="360363"/>
            <a:ext cx="9347200" cy="694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26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 – Каков, по-вашему, замысел художника?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Почему картина называется «Золотая осень»?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 – Когда бывает лес таким, как на картине Левитана? В начале или в конце осени, в сухую или дождливую погоду?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 – Все ли деревья одеваются в золотые листья? Назовите, какие деревья зимой остаются зелеными. (Показать на картине и записать в словарь, проговорить).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Прямо ли течет река или меняет свое направление?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Почему вода в начале реки темная а дальше светло-голубая?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Различаются ли цвет неба на переднем и заднем плане?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Что видно на высоком берегу?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sz="2000">
                <a:solidFill>
                  <a:srgbClr val="000000"/>
                </a:solidFill>
              </a:rPr>
              <a:t>– Почему крестьянские домики такие маленькие?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304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600" b="1">
                <a:solidFill>
                  <a:srgbClr val="333333"/>
                </a:solidFill>
                <a:latin typeface="Times New Roman" pitchFamily="16" charset="0"/>
              </a:rPr>
              <a:t>Вывод-обобщение о замысле художника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50863" y="1984375"/>
            <a:ext cx="8609012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3040" rIns="0" bIns="0"/>
          <a:lstStyle>
            <a:lvl1pPr marL="342900" indent="-339725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600">
                <a:solidFill>
                  <a:srgbClr val="000000"/>
                </a:solidFill>
                <a:latin typeface="Krungthep" charset="0"/>
              </a:rPr>
              <a:t>Обычно осень, время увядания природы, вызывает чувство печали и тоски. Но если на какой-то срок устанавливается сухая и теплая погода, то появляется чувство бодрости, жизнерадостное настроение.</a:t>
            </a:r>
          </a:p>
          <a:p>
            <a:pPr eaLnBrk="1">
              <a:lnSpc>
                <a:spcPct val="106000"/>
              </a:lnSpc>
              <a:buClrTx/>
              <a:buFontTx/>
              <a:buNone/>
            </a:pPr>
            <a:endParaRPr lang="ru-RU" sz="2600">
              <a:solidFill>
                <a:srgbClr val="000000"/>
              </a:solidFill>
              <a:latin typeface="Krungthep" charset="0"/>
            </a:endParaRP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Огненно-золотистый, багряный цвет на картине завораживает. </a:t>
            </a:r>
          </a:p>
          <a:p>
            <a:pPr eaLnBrk="1">
              <a:buClrTx/>
              <a:buFontTx/>
              <a:buNone/>
            </a:pPr>
            <a:endParaRPr lang="ru-RU" sz="260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r>
              <a:rPr lang="ru-RU" sz="2600">
                <a:solidFill>
                  <a:srgbClr val="000000"/>
                </a:solidFill>
              </a:rPr>
              <a:t>Художник дает почувствовать нам красоту жизни, прелесть осени в полной ее силе, в золотом сиянии тихого солнечного света.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735</Words>
  <Application>Microsoft Office PowerPoint</Application>
  <PresentationFormat>Произвольный</PresentationFormat>
  <Paragraphs>106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Times New Roman</vt:lpstr>
      <vt:lpstr>Krungthep</vt:lpstr>
      <vt:lpstr>Тема Office</vt:lpstr>
      <vt:lpstr>  Урок развития речи. 7 класс. И.И. Левитан  «Золотая осень»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111-3</dc:creator>
  <cp:lastModifiedBy>111-3</cp:lastModifiedBy>
  <cp:revision>44</cp:revision>
  <cp:lastPrinted>1601-01-01T00:00:00Z</cp:lastPrinted>
  <dcterms:created xsi:type="dcterms:W3CDTF">2014-01-02T15:32:11Z</dcterms:created>
  <dcterms:modified xsi:type="dcterms:W3CDTF">2014-02-23T03:35:14Z</dcterms:modified>
</cp:coreProperties>
</file>